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4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3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1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3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43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81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7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6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2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83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2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EEF6-01EC-4E82-BBB0-E3A2B13739BD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5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:a16="http://schemas.microsoft.com/office/drawing/2014/main" id="{5B824AE0-5812-4BC8-A5F0-EB0A2E46C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63" y="374637"/>
            <a:ext cx="7560000" cy="1031717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5A363EB7-43B1-4D81-9318-C61DDAB06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083" y="970045"/>
            <a:ext cx="2530059" cy="62184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F6C9EC2-A507-41B8-8878-6657E66563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9662" y="499570"/>
            <a:ext cx="2395936" cy="81693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DB21F32F-97D1-40CE-A6BF-94CAB54310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63" y="3683306"/>
            <a:ext cx="6269749" cy="1716027"/>
          </a:xfrm>
          <a:prstGeom prst="rect">
            <a:avLst/>
          </a:prstGeom>
        </p:spPr>
      </p:pic>
      <p:grpSp>
        <p:nvGrpSpPr>
          <p:cNvPr id="35" name="그룹 34">
            <a:extLst>
              <a:ext uri="{FF2B5EF4-FFF2-40B4-BE49-F238E27FC236}">
                <a16:creationId xmlns:a16="http://schemas.microsoft.com/office/drawing/2014/main" id="{0FEF6725-11C5-4F3C-A53C-A93E49976249}"/>
              </a:ext>
            </a:extLst>
          </p:cNvPr>
          <p:cNvGrpSpPr/>
          <p:nvPr/>
        </p:nvGrpSpPr>
        <p:grpSpPr>
          <a:xfrm>
            <a:off x="538149" y="3155737"/>
            <a:ext cx="1529977" cy="276999"/>
            <a:chOff x="538149" y="3155737"/>
            <a:chExt cx="1529977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16F29-D6D5-4DA9-92E3-7DDEC0726B9C}"/>
                </a:ext>
              </a:extLst>
            </p:cNvPr>
            <p:cNvSpPr txBox="1"/>
            <p:nvPr/>
          </p:nvSpPr>
          <p:spPr>
            <a:xfrm>
              <a:off x="543350" y="3155737"/>
              <a:ext cx="1524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>
                  <a:latin typeface="+mj-ea"/>
                  <a:ea typeface="+mj-ea"/>
                </a:rPr>
                <a:t>폭염특보 발령 기준</a:t>
              </a:r>
            </a:p>
          </p:txBody>
        </p:sp>
        <p:pic>
          <p:nvPicPr>
            <p:cNvPr id="23" name="그래픽 22">
              <a:extLst>
                <a:ext uri="{FF2B5EF4-FFF2-40B4-BE49-F238E27FC236}">
                  <a16:creationId xmlns:a16="http://schemas.microsoft.com/office/drawing/2014/main" id="{976372F4-7C71-465F-8983-EF8ACF1CD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pic>
        <p:nvPicPr>
          <p:cNvPr id="17" name="그림 16">
            <a:extLst>
              <a:ext uri="{FF2B5EF4-FFF2-40B4-BE49-F238E27FC236}">
                <a16:creationId xmlns:a16="http://schemas.microsoft.com/office/drawing/2014/main" id="{1AADCBCF-DE2C-4332-A8AE-74E3EF9964E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7" y="1661169"/>
            <a:ext cx="6733046" cy="12954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BC76CC-0BAF-417B-81E5-DBC7C26261C9}"/>
              </a:ext>
            </a:extLst>
          </p:cNvPr>
          <p:cNvSpPr txBox="1"/>
          <p:nvPr/>
        </p:nvSpPr>
        <p:spPr>
          <a:xfrm>
            <a:off x="5588867" y="643265"/>
            <a:ext cx="9621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 </a:t>
            </a:r>
            <a:r>
              <a:rPr lang="en-US" altLang="ko-KR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0000-00</a:t>
            </a:r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AEA74-1EB2-4FD5-8F4A-838CEA9F6AF1}"/>
              </a:ext>
            </a:extLst>
          </p:cNvPr>
          <p:cNvSpPr txBox="1"/>
          <p:nvPr/>
        </p:nvSpPr>
        <p:spPr>
          <a:xfrm>
            <a:off x="5588867" y="877972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담     당   홍길동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5E06C-1830-4366-AF0F-C598BD483BBF}"/>
              </a:ext>
            </a:extLst>
          </p:cNvPr>
          <p:cNvSpPr txBox="1"/>
          <p:nvPr/>
        </p:nvSpPr>
        <p:spPr>
          <a:xfrm>
            <a:off x="5588867" y="1104984"/>
            <a:ext cx="1598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     의   </a:t>
            </a:r>
            <a:r>
              <a:rPr lang="en-US" altLang="ko-KR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02-123-4567</a:t>
            </a:r>
            <a:endParaRPr lang="ko-KR" altLang="en-US" sz="1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832C05-0865-448E-89D8-931C837A2815}"/>
              </a:ext>
            </a:extLst>
          </p:cNvPr>
          <p:cNvSpPr txBox="1"/>
          <p:nvPr/>
        </p:nvSpPr>
        <p:spPr>
          <a:xfrm>
            <a:off x="3067142" y="10053120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2021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1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4FA61-3D2E-405A-ABD8-236D6E6C103B}"/>
              </a:ext>
            </a:extLst>
          </p:cNvPr>
          <p:cNvSpPr txBox="1"/>
          <p:nvPr/>
        </p:nvSpPr>
        <p:spPr>
          <a:xfrm>
            <a:off x="3208206" y="10252285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+mj-ea"/>
                <a:ea typeface="+mj-ea"/>
              </a:rPr>
              <a:t>00</a:t>
            </a:r>
            <a:r>
              <a:rPr lang="ko-KR" altLang="en-US" b="1" dirty="0">
                <a:solidFill>
                  <a:schemeClr val="bg1"/>
                </a:solidFill>
                <a:latin typeface="+mj-ea"/>
                <a:ea typeface="+mj-ea"/>
              </a:rPr>
              <a:t>학교장</a:t>
            </a:r>
            <a:endParaRPr lang="en-US" altLang="ko-KR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A1F3F6-4ABD-4BAC-87E8-64958AC136D1}"/>
              </a:ext>
            </a:extLst>
          </p:cNvPr>
          <p:cNvSpPr txBox="1"/>
          <p:nvPr/>
        </p:nvSpPr>
        <p:spPr>
          <a:xfrm>
            <a:off x="531090" y="1760782"/>
            <a:ext cx="6702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학부모님 안녕하십니까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항상 우리 학교의 교육활동에 협조해 주심을 감사드립니다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폭염은 갑자기 찾아오는 더위로 폭염이 지속되면 열사병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혹은 일사병과 같은 </a:t>
            </a:r>
            <a:r>
              <a:rPr lang="ko-KR" altLang="en-US" sz="1100" spc="-8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온열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질환 발생이 급증할 뿐 아니라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평소 건강이 좋지 않거나 고령자의 경우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지병이 악화되어 사망률이 높아집니다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여름철에는 다음 사항을 숙지하여 가족이나 이웃과 함께 피해를 사전에 예방할 수 있도록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가정에서 적극 활용하시기 바랍니다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0B2A94-8A2D-461D-BB99-C55A0A2F5A7E}"/>
              </a:ext>
            </a:extLst>
          </p:cNvPr>
          <p:cNvSpPr txBox="1"/>
          <p:nvPr/>
        </p:nvSpPr>
        <p:spPr>
          <a:xfrm>
            <a:off x="568416" y="3406307"/>
            <a:ext cx="3575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폭염으로 인하여 다음 중 어느 하나에 해당하는 경우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303845-5585-49C3-8DD7-292FF9E75DC9}"/>
              </a:ext>
            </a:extLst>
          </p:cNvPr>
          <p:cNvSpPr txBox="1"/>
          <p:nvPr/>
        </p:nvSpPr>
        <p:spPr>
          <a:xfrm>
            <a:off x="1196974" y="36906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구분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119B18-692A-43BA-8DF4-BE752559DB57}"/>
              </a:ext>
            </a:extLst>
          </p:cNvPr>
          <p:cNvSpPr txBox="1"/>
          <p:nvPr/>
        </p:nvSpPr>
        <p:spPr>
          <a:xfrm>
            <a:off x="4320256" y="36906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DDA0CC-8619-4EDC-B9DE-F72854055E2B}"/>
              </a:ext>
            </a:extLst>
          </p:cNvPr>
          <p:cNvSpPr txBox="1"/>
          <p:nvPr/>
        </p:nvSpPr>
        <p:spPr>
          <a:xfrm>
            <a:off x="967791" y="4148920"/>
            <a:ext cx="889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b="1" dirty="0">
                <a:latin typeface="+mj-ea"/>
                <a:ea typeface="+mj-ea"/>
              </a:rPr>
              <a:t>폭염</a:t>
            </a:r>
            <a:r>
              <a:rPr lang="ko-KR" altLang="en-US" sz="1100" b="1" dirty="0">
                <a:solidFill>
                  <a:srgbClr val="F79A3E"/>
                </a:solidFill>
                <a:latin typeface="+mj-ea"/>
                <a:ea typeface="+mj-ea"/>
              </a:rPr>
              <a:t>주의보</a:t>
            </a:r>
            <a:endParaRPr lang="en-US" altLang="ko-KR" sz="1100" b="1" dirty="0">
              <a:solidFill>
                <a:srgbClr val="F79A3E"/>
              </a:solidFill>
              <a:latin typeface="+mj-ea"/>
              <a:ea typeface="+mj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040E9F-3E54-4EA5-842B-5FFCEFF98AB0}"/>
              </a:ext>
            </a:extLst>
          </p:cNvPr>
          <p:cNvSpPr txBox="1"/>
          <p:nvPr/>
        </p:nvSpPr>
        <p:spPr>
          <a:xfrm>
            <a:off x="1038324" y="485692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b="1" dirty="0">
                <a:latin typeface="+mj-ea"/>
                <a:ea typeface="+mj-ea"/>
              </a:rPr>
              <a:t>폭염</a:t>
            </a:r>
            <a:r>
              <a:rPr lang="ko-KR" altLang="en-US" sz="1100" b="1" dirty="0">
                <a:solidFill>
                  <a:srgbClr val="FF0000"/>
                </a:solidFill>
                <a:latin typeface="+mj-ea"/>
                <a:ea typeface="+mj-ea"/>
              </a:rPr>
              <a:t>경보</a:t>
            </a:r>
            <a:endParaRPr lang="en-US" altLang="ko-KR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3C2C54-942E-4997-A563-620587AE7225}"/>
              </a:ext>
            </a:extLst>
          </p:cNvPr>
          <p:cNvSpPr txBox="1"/>
          <p:nvPr/>
        </p:nvSpPr>
        <p:spPr>
          <a:xfrm>
            <a:off x="2210855" y="4038191"/>
            <a:ext cx="4383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① 일 최고기온이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33℃ 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이상인 상태가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이상 지속될 것으로 예상 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CBF7DF-4DBA-4DFA-992E-3A574D2983EF}"/>
              </a:ext>
            </a:extLst>
          </p:cNvPr>
          <p:cNvSpPr txBox="1"/>
          <p:nvPr/>
        </p:nvSpPr>
        <p:spPr>
          <a:xfrm>
            <a:off x="2210855" y="4261815"/>
            <a:ext cx="4804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② 급격한 체감온도 상승 또는 폭염 장기화 등으로 중대한 피해발생이 예상될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4D3E2C-79A5-4910-B871-0D05F605840C}"/>
              </a:ext>
            </a:extLst>
          </p:cNvPr>
          <p:cNvSpPr txBox="1"/>
          <p:nvPr/>
        </p:nvSpPr>
        <p:spPr>
          <a:xfrm>
            <a:off x="2210855" y="4657635"/>
            <a:ext cx="4383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① 일 최고기온이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35℃ 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이상인 상태가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이상 지속될 것으로 예상 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678809-257B-4660-8696-A0D0A641A994}"/>
              </a:ext>
            </a:extLst>
          </p:cNvPr>
          <p:cNvSpPr txBox="1"/>
          <p:nvPr/>
        </p:nvSpPr>
        <p:spPr>
          <a:xfrm>
            <a:off x="2210855" y="4881259"/>
            <a:ext cx="46339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② 급격한 체감온도 상승 또는 폭염 장기화 등으로 광범위한 지역에서 중대한</a:t>
            </a:r>
          </a:p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피해발생이 예상될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679DDD4E-BCCD-447A-A65F-8758BF53A194}"/>
              </a:ext>
            </a:extLst>
          </p:cNvPr>
          <p:cNvGrpSpPr/>
          <p:nvPr/>
        </p:nvGrpSpPr>
        <p:grpSpPr>
          <a:xfrm>
            <a:off x="538149" y="5636998"/>
            <a:ext cx="1321587" cy="276999"/>
            <a:chOff x="538149" y="3155737"/>
            <a:chExt cx="1321587" cy="27699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DAA3FC-B6FE-4A55-90D3-063682C4435E}"/>
                </a:ext>
              </a:extLst>
            </p:cNvPr>
            <p:cNvSpPr txBox="1"/>
            <p:nvPr/>
          </p:nvSpPr>
          <p:spPr>
            <a:xfrm>
              <a:off x="543350" y="3155737"/>
              <a:ext cx="13163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>
                  <a:latin typeface="+mj-ea"/>
                  <a:ea typeface="+mj-ea"/>
                </a:rPr>
                <a:t>온열질환의</a:t>
              </a:r>
              <a:r>
                <a:rPr lang="ko-KR" altLang="en-US" sz="1200" b="1" dirty="0">
                  <a:latin typeface="+mj-ea"/>
                  <a:ea typeface="+mj-ea"/>
                </a:rPr>
                <a:t> 종류</a:t>
              </a:r>
            </a:p>
          </p:txBody>
        </p:sp>
        <p:pic>
          <p:nvPicPr>
            <p:cNvPr id="38" name="그래픽 37">
              <a:extLst>
                <a:ext uri="{FF2B5EF4-FFF2-40B4-BE49-F238E27FC236}">
                  <a16:creationId xmlns:a16="http://schemas.microsoft.com/office/drawing/2014/main" id="{B50BE7F0-45D0-44D6-8261-AE22F77A4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C4D1FC2-C806-4EDF-92E9-03AC1F818A63}"/>
              </a:ext>
            </a:extLst>
          </p:cNvPr>
          <p:cNvSpPr txBox="1"/>
          <p:nvPr/>
        </p:nvSpPr>
        <p:spPr>
          <a:xfrm>
            <a:off x="695051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latin typeface="+mj-ea"/>
                <a:ea typeface="+mj-ea"/>
              </a:rPr>
              <a:t>열사병</a:t>
            </a:r>
            <a:endParaRPr lang="en-US" altLang="ko-KR" sz="11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CEB893-11CA-4463-AA5F-37FF028E8E12}"/>
              </a:ext>
            </a:extLst>
          </p:cNvPr>
          <p:cNvSpPr txBox="1"/>
          <p:nvPr/>
        </p:nvSpPr>
        <p:spPr>
          <a:xfrm>
            <a:off x="2257149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latin typeface="+mj-ea"/>
                <a:ea typeface="+mj-ea"/>
              </a:rPr>
              <a:t>열실신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54F91B-2B5A-46E9-97B4-0455E416B617}"/>
              </a:ext>
            </a:extLst>
          </p:cNvPr>
          <p:cNvSpPr txBox="1"/>
          <p:nvPr/>
        </p:nvSpPr>
        <p:spPr>
          <a:xfrm>
            <a:off x="3813353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latin typeface="+mj-ea"/>
                <a:ea typeface="+mj-ea"/>
              </a:rPr>
              <a:t>열경련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B398ED-7F20-4BF4-AA80-12091E45A9F6}"/>
              </a:ext>
            </a:extLst>
          </p:cNvPr>
          <p:cNvSpPr txBox="1"/>
          <p:nvPr/>
        </p:nvSpPr>
        <p:spPr>
          <a:xfrm>
            <a:off x="5387531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latin typeface="+mj-ea"/>
                <a:ea typeface="+mj-ea"/>
              </a:rPr>
              <a:t>울열증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394610-CE3A-4A27-B75F-E1329CF7D546}"/>
              </a:ext>
            </a:extLst>
          </p:cNvPr>
          <p:cNvSpPr txBox="1"/>
          <p:nvPr/>
        </p:nvSpPr>
        <p:spPr>
          <a:xfrm>
            <a:off x="698224" y="6204762"/>
            <a:ext cx="15215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몸의 열을 발산하지 못해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40℃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이상의 고열</a:t>
            </a: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의식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장애가 생기는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2CBD9D-A0CF-4327-8168-67600843FB29}"/>
              </a:ext>
            </a:extLst>
          </p:cNvPr>
          <p:cNvSpPr txBox="1"/>
          <p:nvPr/>
        </p:nvSpPr>
        <p:spPr>
          <a:xfrm>
            <a:off x="2258267" y="6204762"/>
            <a:ext cx="15376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폭염으로 인해 어지럼증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을 느끼거나 일시적으로 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실신하는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E4893F-C320-4521-8613-9FB921C726B9}"/>
              </a:ext>
            </a:extLst>
          </p:cNvPr>
          <p:cNvSpPr txBox="1"/>
          <p:nvPr/>
        </p:nvSpPr>
        <p:spPr>
          <a:xfrm>
            <a:off x="3815645" y="6204762"/>
            <a:ext cx="15029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우리 몸에 꼭 필요한 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수분과 염분이 빠져나가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생기는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6AAF16-B3A6-4DB1-AC04-AF723F291FA1}"/>
              </a:ext>
            </a:extLst>
          </p:cNvPr>
          <p:cNvSpPr txBox="1"/>
          <p:nvPr/>
        </p:nvSpPr>
        <p:spPr>
          <a:xfrm>
            <a:off x="5387531" y="6204762"/>
            <a:ext cx="15376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체온은 매우 높지만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땀이 나지 않고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두통과 구토를 하는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BCD8F8-1291-469F-9933-1C1582B40275}"/>
              </a:ext>
            </a:extLst>
          </p:cNvPr>
          <p:cNvSpPr txBox="1"/>
          <p:nvPr/>
        </p:nvSpPr>
        <p:spPr>
          <a:xfrm>
            <a:off x="698224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7074DBC-0F9F-4CC3-87B1-206808918744}"/>
              </a:ext>
            </a:extLst>
          </p:cNvPr>
          <p:cNvSpPr txBox="1"/>
          <p:nvPr/>
        </p:nvSpPr>
        <p:spPr>
          <a:xfrm>
            <a:off x="2256934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2A43D9-9380-48B7-9E27-2B25EF781C41}"/>
              </a:ext>
            </a:extLst>
          </p:cNvPr>
          <p:cNvSpPr txBox="1"/>
          <p:nvPr/>
        </p:nvSpPr>
        <p:spPr>
          <a:xfrm>
            <a:off x="3808590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0DFC52-8DFA-45F8-A762-F511D49EC109}"/>
              </a:ext>
            </a:extLst>
          </p:cNvPr>
          <p:cNvSpPr txBox="1"/>
          <p:nvPr/>
        </p:nvSpPr>
        <p:spPr>
          <a:xfrm>
            <a:off x="5390409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CAF08C-DD8E-4FB3-AA29-1696E8AFB34F}"/>
              </a:ext>
            </a:extLst>
          </p:cNvPr>
          <p:cNvSpPr txBox="1"/>
          <p:nvPr/>
        </p:nvSpPr>
        <p:spPr>
          <a:xfrm>
            <a:off x="698224" y="6972390"/>
            <a:ext cx="998991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119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즉시 신고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F49484-E3DF-4559-82E3-80B89B8AE5F6}"/>
              </a:ext>
            </a:extLst>
          </p:cNvPr>
          <p:cNvSpPr txBox="1"/>
          <p:nvPr/>
        </p:nvSpPr>
        <p:spPr>
          <a:xfrm>
            <a:off x="698224" y="7123158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미지근한 물로 몸을 적셔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체온 내리기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2A7806-7BA4-45F8-8AD9-D0000CE94EBE}"/>
              </a:ext>
            </a:extLst>
          </p:cNvPr>
          <p:cNvSpPr txBox="1"/>
          <p:nvPr/>
        </p:nvSpPr>
        <p:spPr>
          <a:xfrm>
            <a:off x="2256934" y="6972390"/>
            <a:ext cx="1585690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시원하고 평평한 곳에 눕히기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6EE885-8526-4FCE-8CED-CE97281695C3}"/>
              </a:ext>
            </a:extLst>
          </p:cNvPr>
          <p:cNvSpPr txBox="1"/>
          <p:nvPr/>
        </p:nvSpPr>
        <p:spPr>
          <a:xfrm>
            <a:off x="2256934" y="7123158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2421A4C-BECC-4440-8DFE-93D3556F37D8}"/>
              </a:ext>
            </a:extLst>
          </p:cNvPr>
          <p:cNvSpPr txBox="1"/>
          <p:nvPr/>
        </p:nvSpPr>
        <p:spPr>
          <a:xfrm>
            <a:off x="3815644" y="6972390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7CAF43-666D-46AA-999A-56D84AF4F00B}"/>
              </a:ext>
            </a:extLst>
          </p:cNvPr>
          <p:cNvSpPr txBox="1"/>
          <p:nvPr/>
        </p:nvSpPr>
        <p:spPr>
          <a:xfrm>
            <a:off x="3815644" y="7123158"/>
            <a:ext cx="1138453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시원한 곳에서 휴식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4C92CA-54A2-4C30-AABA-879D72698F8D}"/>
              </a:ext>
            </a:extLst>
          </p:cNvPr>
          <p:cNvSpPr txBox="1"/>
          <p:nvPr/>
        </p:nvSpPr>
        <p:spPr>
          <a:xfrm>
            <a:off x="5387531" y="697239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미지근한 물로 몸을 적셔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체온 내리기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DE6EAE-43C9-4346-AA84-B0BECFEA037D}"/>
              </a:ext>
            </a:extLst>
          </p:cNvPr>
          <p:cNvSpPr txBox="1"/>
          <p:nvPr/>
        </p:nvSpPr>
        <p:spPr>
          <a:xfrm>
            <a:off x="5387531" y="7266252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5169E1B-ED97-40E6-86E8-354424523C2D}"/>
              </a:ext>
            </a:extLst>
          </p:cNvPr>
          <p:cNvSpPr txBox="1"/>
          <p:nvPr/>
        </p:nvSpPr>
        <p:spPr>
          <a:xfrm>
            <a:off x="3815644" y="7289645"/>
            <a:ext cx="1035861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경련 부위 마사지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6" name="그래픽 65">
            <a:extLst>
              <a:ext uri="{FF2B5EF4-FFF2-40B4-BE49-F238E27FC236}">
                <a16:creationId xmlns:a16="http://schemas.microsoft.com/office/drawing/2014/main" id="{5B5CD1DC-F7AD-4B98-9010-06F02015C9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2285" y="6026729"/>
            <a:ext cx="25357" cy="1458000"/>
          </a:xfrm>
          <a:prstGeom prst="rect">
            <a:avLst/>
          </a:prstGeom>
        </p:spPr>
      </p:pic>
      <p:pic>
        <p:nvPicPr>
          <p:cNvPr id="67" name="그래픽 66">
            <a:extLst>
              <a:ext uri="{FF2B5EF4-FFF2-40B4-BE49-F238E27FC236}">
                <a16:creationId xmlns:a16="http://schemas.microsoft.com/office/drawing/2014/main" id="{7EFBBCB8-4815-4212-A4E4-EEB1CBC499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03233" y="6026729"/>
            <a:ext cx="25357" cy="1458000"/>
          </a:xfrm>
          <a:prstGeom prst="rect">
            <a:avLst/>
          </a:prstGeom>
        </p:spPr>
      </p:pic>
      <p:pic>
        <p:nvPicPr>
          <p:cNvPr id="68" name="그래픽 67">
            <a:extLst>
              <a:ext uri="{FF2B5EF4-FFF2-40B4-BE49-F238E27FC236}">
                <a16:creationId xmlns:a16="http://schemas.microsoft.com/office/drawing/2014/main" id="{4E654703-E1EA-4550-B365-588E2B7E75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64181" y="6026729"/>
            <a:ext cx="25357" cy="1458000"/>
          </a:xfrm>
          <a:prstGeom prst="rect">
            <a:avLst/>
          </a:prstGeom>
        </p:spPr>
      </p:pic>
      <p:pic>
        <p:nvPicPr>
          <p:cNvPr id="69" name="그래픽 68">
            <a:extLst>
              <a:ext uri="{FF2B5EF4-FFF2-40B4-BE49-F238E27FC236}">
                <a16:creationId xmlns:a16="http://schemas.microsoft.com/office/drawing/2014/main" id="{5A5CA590-B91F-468C-8E5E-FC7B103C2B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5128" y="6026729"/>
            <a:ext cx="25357" cy="1458000"/>
          </a:xfrm>
          <a:prstGeom prst="rect">
            <a:avLst/>
          </a:prstGeom>
        </p:spPr>
      </p:pic>
      <p:pic>
        <p:nvPicPr>
          <p:cNvPr id="70" name="그래픽 69">
            <a:extLst>
              <a:ext uri="{FF2B5EF4-FFF2-40B4-BE49-F238E27FC236}">
                <a16:creationId xmlns:a16="http://schemas.microsoft.com/office/drawing/2014/main" id="{715DC44E-D495-4D26-834B-11529234A63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86075" y="6026729"/>
            <a:ext cx="25357" cy="1458000"/>
          </a:xfrm>
          <a:prstGeom prst="rect">
            <a:avLst/>
          </a:prstGeom>
        </p:spPr>
      </p:pic>
      <p:grpSp>
        <p:nvGrpSpPr>
          <p:cNvPr id="71" name="그룹 70">
            <a:extLst>
              <a:ext uri="{FF2B5EF4-FFF2-40B4-BE49-F238E27FC236}">
                <a16:creationId xmlns:a16="http://schemas.microsoft.com/office/drawing/2014/main" id="{5C54616F-6301-4286-8F7C-E962CB600FAA}"/>
              </a:ext>
            </a:extLst>
          </p:cNvPr>
          <p:cNvGrpSpPr/>
          <p:nvPr/>
        </p:nvGrpSpPr>
        <p:grpSpPr>
          <a:xfrm>
            <a:off x="538149" y="7753648"/>
            <a:ext cx="1529977" cy="276999"/>
            <a:chOff x="538149" y="3155737"/>
            <a:chExt cx="1529977" cy="2769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A177375-3007-4500-B7F4-1BEA3344026B}"/>
                </a:ext>
              </a:extLst>
            </p:cNvPr>
            <p:cNvSpPr txBox="1"/>
            <p:nvPr/>
          </p:nvSpPr>
          <p:spPr>
            <a:xfrm>
              <a:off x="543350" y="3155737"/>
              <a:ext cx="1524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>
                  <a:latin typeface="+mj-ea"/>
                  <a:ea typeface="+mj-ea"/>
                </a:rPr>
                <a:t>폭염 대비 건강수칙</a:t>
              </a:r>
            </a:p>
          </p:txBody>
        </p:sp>
        <p:pic>
          <p:nvPicPr>
            <p:cNvPr id="73" name="그래픽 72">
              <a:extLst>
                <a:ext uri="{FF2B5EF4-FFF2-40B4-BE49-F238E27FC236}">
                  <a16:creationId xmlns:a16="http://schemas.microsoft.com/office/drawing/2014/main" id="{91970A53-F2B9-49C8-BB1A-9740488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2E6F4222-6D3B-402F-AE7E-D2652581674C}"/>
              </a:ext>
            </a:extLst>
          </p:cNvPr>
          <p:cNvGrpSpPr/>
          <p:nvPr/>
        </p:nvGrpSpPr>
        <p:grpSpPr>
          <a:xfrm>
            <a:off x="628370" y="8065678"/>
            <a:ext cx="697627" cy="246221"/>
            <a:chOff x="628370" y="8065678"/>
            <a:chExt cx="697627" cy="246221"/>
          </a:xfrm>
        </p:grpSpPr>
        <p:pic>
          <p:nvPicPr>
            <p:cNvPr id="75" name="그래픽 74">
              <a:extLst>
                <a:ext uri="{FF2B5EF4-FFF2-40B4-BE49-F238E27FC236}">
                  <a16:creationId xmlns:a16="http://schemas.microsoft.com/office/drawing/2014/main" id="{27E2C21A-F1D7-48C1-AC9D-FE14AB7D6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3201" y="8091034"/>
              <a:ext cx="665550" cy="208800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C0DACCC-F1DE-4CAA-BE3A-DA3A3861164C}"/>
                </a:ext>
              </a:extLst>
            </p:cNvPr>
            <p:cNvSpPr txBox="1"/>
            <p:nvPr/>
          </p:nvSpPr>
          <p:spPr>
            <a:xfrm>
              <a:off x="628370" y="8065678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학교에서</a:t>
              </a:r>
              <a:endParaRPr lang="en-US" altLang="ko-KR" sz="1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F581F81B-5A89-4AB1-8B4E-02EE94B8C478}"/>
              </a:ext>
            </a:extLst>
          </p:cNvPr>
          <p:cNvGrpSpPr/>
          <p:nvPr/>
        </p:nvGrpSpPr>
        <p:grpSpPr>
          <a:xfrm>
            <a:off x="3879121" y="8065678"/>
            <a:ext cx="697627" cy="246221"/>
            <a:chOff x="628370" y="8065678"/>
            <a:chExt cx="697627" cy="246221"/>
          </a:xfrm>
        </p:grpSpPr>
        <p:pic>
          <p:nvPicPr>
            <p:cNvPr id="79" name="그래픽 78">
              <a:extLst>
                <a:ext uri="{FF2B5EF4-FFF2-40B4-BE49-F238E27FC236}">
                  <a16:creationId xmlns:a16="http://schemas.microsoft.com/office/drawing/2014/main" id="{796F9680-EF31-4D67-B238-937FC0F04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3201" y="8091034"/>
              <a:ext cx="665550" cy="208800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E954207-A589-4DA7-A242-3461F008A262}"/>
                </a:ext>
              </a:extLst>
            </p:cNvPr>
            <p:cNvSpPr txBox="1"/>
            <p:nvPr/>
          </p:nvSpPr>
          <p:spPr>
            <a:xfrm>
              <a:off x="628370" y="8065678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가정에서</a:t>
              </a:r>
              <a:endParaRPr lang="en-US" altLang="ko-KR" sz="1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E393515C-E648-44ED-84A1-18828E88F829}"/>
              </a:ext>
            </a:extLst>
          </p:cNvPr>
          <p:cNvSpPr txBox="1"/>
          <p:nvPr/>
        </p:nvSpPr>
        <p:spPr>
          <a:xfrm>
            <a:off x="666107" y="9312299"/>
            <a:ext cx="7078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규칙적인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물 섭취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006B797-C0A2-4473-8CCA-C42ACB0C2122}"/>
              </a:ext>
            </a:extLst>
          </p:cNvPr>
          <p:cNvSpPr txBox="1"/>
          <p:nvPr/>
        </p:nvSpPr>
        <p:spPr>
          <a:xfrm>
            <a:off x="1461870" y="9312299"/>
            <a:ext cx="9175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실외 및 야외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활동 자제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F0A4523-6302-4C50-BB64-CD8B240009CF}"/>
              </a:ext>
            </a:extLst>
          </p:cNvPr>
          <p:cNvSpPr txBox="1"/>
          <p:nvPr/>
        </p:nvSpPr>
        <p:spPr>
          <a:xfrm>
            <a:off x="2472355" y="9312299"/>
            <a:ext cx="7078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시원하게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지내기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ECD7CC-6702-4B92-BB8C-8F4D07B31490}"/>
              </a:ext>
            </a:extLst>
          </p:cNvPr>
          <p:cNvSpPr txBox="1"/>
          <p:nvPr/>
        </p:nvSpPr>
        <p:spPr>
          <a:xfrm>
            <a:off x="3970412" y="9312299"/>
            <a:ext cx="7473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균형 있는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식사하기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E1C57D-3B04-47ED-ACCF-D2E9A8663BEA}"/>
              </a:ext>
            </a:extLst>
          </p:cNvPr>
          <p:cNvSpPr txBox="1"/>
          <p:nvPr/>
        </p:nvSpPr>
        <p:spPr>
          <a:xfrm>
            <a:off x="4906601" y="9312299"/>
            <a:ext cx="1048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갑작스러운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찬물 샤워 자제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C5031DF-E5DD-4E84-A7B7-7D8BF3A0A32E}"/>
              </a:ext>
            </a:extLst>
          </p:cNvPr>
          <p:cNvSpPr txBox="1"/>
          <p:nvPr/>
        </p:nvSpPr>
        <p:spPr>
          <a:xfrm>
            <a:off x="6129284" y="9312299"/>
            <a:ext cx="1008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실내 적정온도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유지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8" name="그림 87" descr="텍스트, 벡터그래픽, 클립아트이(가) 표시된 사진&#10;&#10;자동 생성된 설명">
            <a:extLst>
              <a:ext uri="{FF2B5EF4-FFF2-40B4-BE49-F238E27FC236}">
                <a16:creationId xmlns:a16="http://schemas.microsoft.com/office/drawing/2014/main" id="{1457A204-FB10-41EF-9679-1E0100AA82B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8" y="8417744"/>
            <a:ext cx="768098" cy="859538"/>
          </a:xfrm>
          <a:prstGeom prst="rect">
            <a:avLst/>
          </a:prstGeom>
        </p:spPr>
      </p:pic>
      <p:pic>
        <p:nvPicPr>
          <p:cNvPr id="90" name="그림 8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90B7EC28-94FA-478D-9D2F-6A9B8178A93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60" y="8256759"/>
            <a:ext cx="615697" cy="1021082"/>
          </a:xfrm>
          <a:prstGeom prst="rect">
            <a:avLst/>
          </a:prstGeom>
        </p:spPr>
      </p:pic>
      <p:pic>
        <p:nvPicPr>
          <p:cNvPr id="92" name="그림 91" descr="텍스트, 벡터그래픽이(가) 표시된 사진&#10;&#10;자동 생성된 설명">
            <a:extLst>
              <a:ext uri="{FF2B5EF4-FFF2-40B4-BE49-F238E27FC236}">
                <a16:creationId xmlns:a16="http://schemas.microsoft.com/office/drawing/2014/main" id="{FAF9A17C-E6D8-473E-B4AD-62A434F115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70" y="8451098"/>
            <a:ext cx="1024130" cy="826010"/>
          </a:xfrm>
          <a:prstGeom prst="rect">
            <a:avLst/>
          </a:prstGeom>
        </p:spPr>
      </p:pic>
      <p:pic>
        <p:nvPicPr>
          <p:cNvPr id="94" name="그림 93" descr="벡터그래픽, 클립아트이(가) 표시된 사진&#10;&#10;자동 생성된 설명">
            <a:extLst>
              <a:ext uri="{FF2B5EF4-FFF2-40B4-BE49-F238E27FC236}">
                <a16:creationId xmlns:a16="http://schemas.microsoft.com/office/drawing/2014/main" id="{A6AB972C-04D6-48E1-B1A0-C4241B56A13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7" y="8515106"/>
            <a:ext cx="1124714" cy="762002"/>
          </a:xfrm>
          <a:prstGeom prst="rect">
            <a:avLst/>
          </a:prstGeom>
        </p:spPr>
      </p:pic>
      <p:pic>
        <p:nvPicPr>
          <p:cNvPr id="96" name="그림 95" descr="텍스트이(가) 표시된 사진&#10;&#10;자동 생성된 설명">
            <a:extLst>
              <a:ext uri="{FF2B5EF4-FFF2-40B4-BE49-F238E27FC236}">
                <a16:creationId xmlns:a16="http://schemas.microsoft.com/office/drawing/2014/main" id="{1B113B0C-527C-4E1B-B49E-E7FDA2AA3F8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1" y="8338950"/>
            <a:ext cx="591313" cy="938786"/>
          </a:xfrm>
          <a:prstGeom prst="rect">
            <a:avLst/>
          </a:prstGeom>
        </p:spPr>
      </p:pic>
      <p:pic>
        <p:nvPicPr>
          <p:cNvPr id="98" name="그림 97">
            <a:extLst>
              <a:ext uri="{FF2B5EF4-FFF2-40B4-BE49-F238E27FC236}">
                <a16:creationId xmlns:a16="http://schemas.microsoft.com/office/drawing/2014/main" id="{36D9E5E9-B55D-4BE7-AD2F-C7B6D6349AA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63" y="8506871"/>
            <a:ext cx="1005842" cy="771146"/>
          </a:xfrm>
          <a:prstGeom prst="rect">
            <a:avLst/>
          </a:prstGeom>
        </p:spPr>
      </p:pic>
      <p:grpSp>
        <p:nvGrpSpPr>
          <p:cNvPr id="97" name="그룹 96">
            <a:extLst>
              <a:ext uri="{FF2B5EF4-FFF2-40B4-BE49-F238E27FC236}">
                <a16:creationId xmlns:a16="http://schemas.microsoft.com/office/drawing/2014/main" id="{3CD23194-EDD9-4928-8736-81BA2664C404}"/>
              </a:ext>
            </a:extLst>
          </p:cNvPr>
          <p:cNvGrpSpPr/>
          <p:nvPr/>
        </p:nvGrpSpPr>
        <p:grpSpPr>
          <a:xfrm>
            <a:off x="603250" y="648027"/>
            <a:ext cx="607859" cy="765280"/>
            <a:chOff x="603250" y="615973"/>
            <a:chExt cx="607859" cy="765280"/>
          </a:xfrm>
        </p:grpSpPr>
        <p:pic>
          <p:nvPicPr>
            <p:cNvPr id="99" name="그래픽 98">
              <a:extLst>
                <a:ext uri="{FF2B5EF4-FFF2-40B4-BE49-F238E27FC236}">
                  <a16:creationId xmlns:a16="http://schemas.microsoft.com/office/drawing/2014/main" id="{01439D0D-48FC-40F5-A52A-F517A4A65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65428" y="615973"/>
              <a:ext cx="478894" cy="478894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9FEFAE-EDF8-4CD2-BF48-E79055DBD60C}"/>
                </a:ext>
              </a:extLst>
            </p:cNvPr>
            <p:cNvSpPr txBox="1"/>
            <p:nvPr/>
          </p:nvSpPr>
          <p:spPr>
            <a:xfrm>
              <a:off x="603250" y="1127337"/>
              <a:ext cx="60785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chemeClr val="bg1"/>
                  </a:solidFill>
                  <a:latin typeface="나눔스퀘어_ac ExtraBold" panose="020B0600000101010101" pitchFamily="50" charset="-127"/>
                  <a:ea typeface="나눔스퀘어_ac ExtraBold" panose="020B0600000101010101" pitchFamily="50" charset="-127"/>
                </a:rPr>
                <a:t>OO</a:t>
              </a:r>
              <a:r>
                <a:rPr lang="ko-KR" altLang="en-US" sz="1050" dirty="0">
                  <a:solidFill>
                    <a:schemeClr val="bg1"/>
                  </a:solidFill>
                  <a:latin typeface="나눔스퀘어_ac ExtraBold" panose="020B0600000101010101" pitchFamily="50" charset="-127"/>
                  <a:ea typeface="나눔스퀘어_ac ExtraBold" panose="020B0600000101010101" pitchFamily="50" charset="-127"/>
                </a:rPr>
                <a:t>학교</a:t>
              </a:r>
              <a:endParaRPr lang="en-US" altLang="ko-KR" sz="1050" dirty="0">
                <a:solidFill>
                  <a:schemeClr val="bg1"/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59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294</Words>
  <Application>Microsoft Office PowerPoint</Application>
  <PresentationFormat>사용자 지정</PresentationFormat>
  <Paragraphs>69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나눔스퀘어_ac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FP_3</dc:creator>
  <cp:lastModifiedBy>FP_3</cp:lastModifiedBy>
  <cp:revision>26</cp:revision>
  <dcterms:created xsi:type="dcterms:W3CDTF">2021-03-15T01:20:08Z</dcterms:created>
  <dcterms:modified xsi:type="dcterms:W3CDTF">2021-03-29T02:51:19Z</dcterms:modified>
</cp:coreProperties>
</file>