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6"/>
  </p:notesMasterIdLst>
  <p:sldIdLst>
    <p:sldId id="256" r:id="rId2"/>
    <p:sldId id="271" r:id="rId3"/>
    <p:sldId id="292" r:id="rId4"/>
    <p:sldId id="257" r:id="rId5"/>
    <p:sldId id="284" r:id="rId6"/>
    <p:sldId id="293" r:id="rId7"/>
    <p:sldId id="267" r:id="rId8"/>
    <p:sldId id="399" r:id="rId9"/>
    <p:sldId id="404" r:id="rId10"/>
    <p:sldId id="403" r:id="rId11"/>
    <p:sldId id="402" r:id="rId12"/>
    <p:sldId id="389" r:id="rId13"/>
    <p:sldId id="390" r:id="rId14"/>
    <p:sldId id="391" r:id="rId15"/>
    <p:sldId id="392" r:id="rId16"/>
    <p:sldId id="393" r:id="rId17"/>
    <p:sldId id="405" r:id="rId18"/>
    <p:sldId id="406" r:id="rId19"/>
    <p:sldId id="407" r:id="rId20"/>
    <p:sldId id="410" r:id="rId21"/>
    <p:sldId id="408" r:id="rId22"/>
    <p:sldId id="409" r:id="rId23"/>
    <p:sldId id="401" r:id="rId24"/>
    <p:sldId id="360" r:id="rId25"/>
    <p:sldId id="313" r:id="rId26"/>
    <p:sldId id="314" r:id="rId27"/>
    <p:sldId id="342" r:id="rId28"/>
    <p:sldId id="344" r:id="rId29"/>
    <p:sldId id="363" r:id="rId30"/>
    <p:sldId id="345" r:id="rId31"/>
    <p:sldId id="346" r:id="rId32"/>
    <p:sldId id="365" r:id="rId33"/>
    <p:sldId id="347" r:id="rId34"/>
    <p:sldId id="348" r:id="rId35"/>
    <p:sldId id="349" r:id="rId36"/>
    <p:sldId id="368" r:id="rId37"/>
    <p:sldId id="353" r:id="rId38"/>
    <p:sldId id="350" r:id="rId39"/>
    <p:sldId id="370" r:id="rId40"/>
    <p:sldId id="371" r:id="rId41"/>
    <p:sldId id="356" r:id="rId42"/>
    <p:sldId id="354" r:id="rId43"/>
    <p:sldId id="355" r:id="rId44"/>
    <p:sldId id="274" r:id="rId45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1AA"/>
    <a:srgbClr val="EF4619"/>
    <a:srgbClr val="E97807"/>
    <a:srgbClr val="F9B08F"/>
    <a:srgbClr val="FDB3A6"/>
    <a:srgbClr val="FDF4A5"/>
    <a:srgbClr val="7F605B"/>
    <a:srgbClr val="FCDDD4"/>
    <a:srgbClr val="FFE7FC"/>
    <a:srgbClr val="FAA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00" autoAdjust="0"/>
  </p:normalViewPr>
  <p:slideViewPr>
    <p:cSldViewPr>
      <p:cViewPr varScale="1">
        <p:scale>
          <a:sx n="73" d="100"/>
          <a:sy n="73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4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279C6116-AA3B-40CD-9979-723698084386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1" tIns="47781" rIns="95561" bIns="47781" rtlCol="0" anchor="ctr"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fld id="{C6CC145A-E481-4115-B004-10BC5A4710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315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C145A-E481-4115-B004-10BC5A4710CB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428992" y="6429396"/>
            <a:ext cx="5421083" cy="365125"/>
          </a:xfrm>
        </p:spPr>
        <p:txBody>
          <a:bodyPr/>
          <a:lstStyle>
            <a:lvl1pPr>
              <a:defRPr sz="1000" spc="100" baseline="0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㈜ </a:t>
            </a:r>
            <a:r>
              <a:rPr lang="ko-KR" altLang="en-US" dirty="0" err="1" smtClean="0"/>
              <a:t>트인종합건축사사무소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1200" b="0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㈜ </a:t>
            </a:r>
            <a:r>
              <a:rPr lang="ko-KR" altLang="en-US" dirty="0" err="1" smtClean="0"/>
              <a:t>트인종합건축사사무소</a:t>
            </a:r>
            <a:endParaRPr lang="ko-KR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8DBC8BD7-071A-4538-972D-DB9DCDEA35EF}" type="datetimeFigureOut">
              <a:rPr lang="ko-KR" altLang="en-US" smtClean="0"/>
              <a:pPr/>
              <a:t>2020-12-09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6500834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6500834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5408668-E4D9-4A47-82CA-DC93E2D42B4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437197" y="642939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altLang="ko-KR" dirty="0" smtClean="0"/>
              <a:t>(</a:t>
            </a:r>
            <a:r>
              <a:rPr lang="ko-KR" altLang="en-US" dirty="0" smtClean="0"/>
              <a:t>주</a:t>
            </a:r>
            <a:r>
              <a:rPr lang="en-US" altLang="ko-KR" dirty="0" smtClean="0"/>
              <a:t>)</a:t>
            </a:r>
            <a:r>
              <a:rPr lang="ko-KR" altLang="en-US" dirty="0" smtClean="0"/>
              <a:t>금호엔지니어링건축사사무소</a:t>
            </a:r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1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1DA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251520" y="2428868"/>
            <a:ext cx="8587680" cy="1652582"/>
          </a:xfrm>
        </p:spPr>
        <p:txBody>
          <a:bodyPr>
            <a:normAutofit/>
          </a:bodyPr>
          <a:lstStyle/>
          <a:p>
            <a:pPr algn="r"/>
            <a:r>
              <a:rPr lang="ko-KR" altLang="en-US" sz="3000" dirty="0" err="1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숭의과학기술고등학교</a:t>
            </a:r>
            <a:r>
              <a:rPr lang="ko-KR" altLang="en-US" sz="30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000" dirty="0" err="1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석면텍스</a:t>
            </a:r>
            <a:r>
              <a:rPr lang="ko-KR" altLang="en-US" sz="30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000" dirty="0" err="1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교체공사</a:t>
            </a:r>
            <a:endParaRPr lang="ko-KR" altLang="en-US" sz="3000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 vert="horz" anchor="ctr">
            <a:normAutofit/>
          </a:bodyPr>
          <a:lstStyle/>
          <a:p>
            <a:pPr algn="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6" name="부제목 4"/>
          <p:cNvSpPr txBox="1">
            <a:spLocks/>
          </p:cNvSpPr>
          <p:nvPr/>
        </p:nvSpPr>
        <p:spPr>
          <a:xfrm>
            <a:off x="785786" y="6143644"/>
            <a:ext cx="1428760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en-US" altLang="ko-KR" sz="2600" dirty="0" smtClean="0">
                <a:solidFill>
                  <a:srgbClr val="FFFFFF"/>
                </a:solidFill>
                <a:latin typeface="+mj-ea"/>
                <a:ea typeface="+mj-ea"/>
              </a:rPr>
              <a:t>2021.01.</a:t>
            </a:r>
            <a:endParaRPr kumimoji="0" lang="ko-KR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본관동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2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78" y="2204864"/>
            <a:ext cx="7809262" cy="30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7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본관동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3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7344816" cy="30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2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본관동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4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04864"/>
            <a:ext cx="7128792" cy="30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후관동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9" y="1844824"/>
            <a:ext cx="7923932" cy="3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후관동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2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48" name="그림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79" y="1988839"/>
            <a:ext cx="8025286" cy="30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후관동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3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9" y="2204864"/>
            <a:ext cx="8211964" cy="287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후관동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4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2204864"/>
            <a:ext cx="7890670" cy="28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스마트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관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7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2204864"/>
            <a:ext cx="7962678" cy="31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스마트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관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5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204864"/>
            <a:ext cx="8391876" cy="328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5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스마트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관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4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9" y="2060848"/>
            <a:ext cx="8211964" cy="34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1296766" y="714356"/>
            <a:ext cx="138758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597"/>
          <p:cNvGrpSpPr>
            <a:grpSpLocks/>
          </p:cNvGrpSpPr>
          <p:nvPr/>
        </p:nvGrpSpPr>
        <p:grpSpPr bwMode="auto">
          <a:xfrm>
            <a:off x="939576" y="1111214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45" name="AutoShape 2"/>
          <p:cNvSpPr>
            <a:spLocks noChangeArrowheads="1"/>
          </p:cNvSpPr>
          <p:nvPr/>
        </p:nvSpPr>
        <p:spPr bwMode="gray">
          <a:xfrm flipV="1">
            <a:off x="906481" y="3016021"/>
            <a:ext cx="2033588" cy="41433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algn="ctr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ko-KR" altLang="ko-KR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gray">
          <a:xfrm>
            <a:off x="896956" y="3562728"/>
            <a:ext cx="2051050" cy="381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endParaRPr lang="ko-KR" altLang="ko-KR" sz="1600" b="1">
              <a:latin typeface="Candara" pitchFamily="34" charset="0"/>
              <a:cs typeface="Arial" pitchFamily="34" charset="0"/>
            </a:endParaRP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gray">
          <a:xfrm>
            <a:off x="1063644" y="3025546"/>
            <a:ext cx="1662112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Candara" pitchFamily="34" charset="0"/>
                <a:ea typeface="굴림" pitchFamily="50" charset="-127"/>
                <a:cs typeface="Arial" pitchFamily="34" charset="0"/>
              </a:rPr>
              <a:t>Contents 1</a:t>
            </a: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gray">
          <a:xfrm>
            <a:off x="3333769" y="3016021"/>
            <a:ext cx="332898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사 업 개 요</a:t>
            </a:r>
            <a:endParaRPr lang="en-US" altLang="ko-KR" dirty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gray">
          <a:xfrm>
            <a:off x="1074756" y="3557966"/>
            <a:ext cx="1673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latin typeface="Candara" pitchFamily="34" charset="0"/>
                <a:ea typeface="굴림" pitchFamily="50" charset="-127"/>
              </a:rPr>
              <a:t>Contents 2</a:t>
            </a:r>
          </a:p>
        </p:txBody>
      </p:sp>
      <p:sp>
        <p:nvSpPr>
          <p:cNvPr id="55" name="AutoShape 9"/>
          <p:cNvSpPr>
            <a:spLocks noChangeArrowheads="1"/>
          </p:cNvSpPr>
          <p:nvPr/>
        </p:nvSpPr>
        <p:spPr bwMode="gray">
          <a:xfrm>
            <a:off x="889019" y="4085016"/>
            <a:ext cx="2051050" cy="3810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endParaRPr lang="ko-KR" altLang="ko-KR" sz="1600" b="1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gray">
          <a:xfrm>
            <a:off x="1066819" y="4080254"/>
            <a:ext cx="1673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latin typeface="Candara" pitchFamily="34" charset="0"/>
                <a:ea typeface="굴림" pitchFamily="50" charset="-127"/>
              </a:rPr>
              <a:t>Contents 3</a:t>
            </a: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gray">
          <a:xfrm>
            <a:off x="3329006" y="3575428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ko-KR" altLang="en-US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현 황 조 사</a:t>
            </a:r>
            <a:endParaRPr lang="en-US" altLang="ko-KR" dirty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66" name="Text Box 20"/>
          <p:cNvSpPr txBox="1">
            <a:spLocks noChangeArrowheads="1"/>
          </p:cNvSpPr>
          <p:nvPr/>
        </p:nvSpPr>
        <p:spPr bwMode="gray">
          <a:xfrm>
            <a:off x="3321069" y="4097716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석 면 제 거</a:t>
            </a:r>
            <a:endParaRPr lang="en-US" altLang="ko-KR" dirty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86" name="Line 26"/>
          <p:cNvSpPr>
            <a:spLocks noChangeShapeType="1"/>
          </p:cNvSpPr>
          <p:nvPr/>
        </p:nvSpPr>
        <p:spPr bwMode="gray">
          <a:xfrm>
            <a:off x="2970929" y="3427184"/>
            <a:ext cx="4231934" cy="0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87" name="Line 27"/>
          <p:cNvSpPr>
            <a:spLocks noChangeShapeType="1"/>
          </p:cNvSpPr>
          <p:nvPr/>
        </p:nvSpPr>
        <p:spPr bwMode="gray">
          <a:xfrm>
            <a:off x="2970929" y="3926266"/>
            <a:ext cx="4231934" cy="0"/>
          </a:xfrm>
          <a:prstGeom prst="line">
            <a:avLst/>
          </a:prstGeom>
          <a:noFill/>
          <a:ln w="22225" cap="rnd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88" name="Line 28"/>
          <p:cNvSpPr>
            <a:spLocks noChangeShapeType="1"/>
          </p:cNvSpPr>
          <p:nvPr/>
        </p:nvSpPr>
        <p:spPr bwMode="gray">
          <a:xfrm>
            <a:off x="2948006" y="4454904"/>
            <a:ext cx="4231934" cy="0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 useBgFill="1">
        <p:nvSpPr>
          <p:cNvPr id="98" name="Freeform 38"/>
          <p:cNvSpPr>
            <a:spLocks/>
          </p:cNvSpPr>
          <p:nvPr/>
        </p:nvSpPr>
        <p:spPr bwMode="auto">
          <a:xfrm rot="9374230">
            <a:off x="871101" y="3334270"/>
            <a:ext cx="145090" cy="143575"/>
          </a:xfrm>
          <a:custGeom>
            <a:avLst/>
            <a:gdLst/>
            <a:ahLst/>
            <a:cxnLst>
              <a:cxn ang="0">
                <a:pos x="655" y="347"/>
              </a:cxn>
              <a:cxn ang="0">
                <a:pos x="374" y="647"/>
              </a:cxn>
              <a:cxn ang="0">
                <a:pos x="0" y="297"/>
              </a:cxn>
              <a:cxn ang="0">
                <a:pos x="282" y="0"/>
              </a:cxn>
              <a:cxn ang="0">
                <a:pos x="655" y="347"/>
              </a:cxn>
            </a:cxnLst>
            <a:rect l="0" t="0" r="r" b="b"/>
            <a:pathLst>
              <a:path w="655" h="647">
                <a:moveTo>
                  <a:pt x="655" y="347"/>
                </a:moveTo>
                <a:lnTo>
                  <a:pt x="374" y="647"/>
                </a:lnTo>
                <a:lnTo>
                  <a:pt x="0" y="297"/>
                </a:lnTo>
                <a:lnTo>
                  <a:pt x="282" y="0"/>
                </a:lnTo>
                <a:lnTo>
                  <a:pt x="655" y="34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99" name="Freeform 39"/>
          <p:cNvSpPr>
            <a:spLocks/>
          </p:cNvSpPr>
          <p:nvPr/>
        </p:nvSpPr>
        <p:spPr bwMode="auto">
          <a:xfrm rot="9374230">
            <a:off x="877260" y="3106735"/>
            <a:ext cx="264263" cy="258524"/>
          </a:xfrm>
          <a:custGeom>
            <a:avLst/>
            <a:gdLst/>
            <a:ahLst/>
            <a:cxnLst>
              <a:cxn ang="0">
                <a:pos x="466" y="97"/>
              </a:cxn>
              <a:cxn ang="0">
                <a:pos x="475" y="86"/>
              </a:cxn>
              <a:cxn ang="0">
                <a:pos x="422" y="27"/>
              </a:cxn>
              <a:cxn ang="0">
                <a:pos x="411" y="37"/>
              </a:cxn>
              <a:cxn ang="0">
                <a:pos x="366" y="0"/>
              </a:cxn>
              <a:cxn ang="0">
                <a:pos x="85" y="236"/>
              </a:cxn>
              <a:cxn ang="0">
                <a:pos x="0" y="464"/>
              </a:cxn>
              <a:cxn ang="0">
                <a:pos x="256" y="220"/>
              </a:cxn>
              <a:cxn ang="0">
                <a:pos x="250" y="198"/>
              </a:cxn>
              <a:cxn ang="0">
                <a:pos x="300" y="148"/>
              </a:cxn>
              <a:cxn ang="0">
                <a:pos x="350" y="198"/>
              </a:cxn>
              <a:cxn ang="0">
                <a:pos x="300" y="248"/>
              </a:cxn>
              <a:cxn ang="0">
                <a:pos x="284" y="245"/>
              </a:cxn>
              <a:cxn ang="0">
                <a:pos x="25" y="493"/>
              </a:cxn>
              <a:cxn ang="0">
                <a:pos x="256" y="419"/>
              </a:cxn>
              <a:cxn ang="0">
                <a:pos x="505" y="149"/>
              </a:cxn>
              <a:cxn ang="0">
                <a:pos x="466" y="97"/>
              </a:cxn>
            </a:cxnLst>
            <a:rect l="0" t="0" r="r" b="b"/>
            <a:pathLst>
              <a:path w="505" h="493">
                <a:moveTo>
                  <a:pt x="466" y="97"/>
                </a:moveTo>
                <a:cubicBezTo>
                  <a:pt x="475" y="86"/>
                  <a:pt x="475" y="86"/>
                  <a:pt x="475" y="86"/>
                </a:cubicBezTo>
                <a:cubicBezTo>
                  <a:pt x="422" y="27"/>
                  <a:pt x="422" y="27"/>
                  <a:pt x="422" y="27"/>
                </a:cubicBezTo>
                <a:cubicBezTo>
                  <a:pt x="411" y="37"/>
                  <a:pt x="411" y="37"/>
                  <a:pt x="411" y="37"/>
                </a:cubicBezTo>
                <a:cubicBezTo>
                  <a:pt x="366" y="0"/>
                  <a:pt x="366" y="0"/>
                  <a:pt x="366" y="0"/>
                </a:cubicBezTo>
                <a:cubicBezTo>
                  <a:pt x="366" y="0"/>
                  <a:pt x="152" y="16"/>
                  <a:pt x="85" y="236"/>
                </a:cubicBezTo>
                <a:cubicBezTo>
                  <a:pt x="29" y="422"/>
                  <a:pt x="6" y="458"/>
                  <a:pt x="0" y="464"/>
                </a:cubicBezTo>
                <a:cubicBezTo>
                  <a:pt x="256" y="220"/>
                  <a:pt x="256" y="220"/>
                  <a:pt x="256" y="220"/>
                </a:cubicBezTo>
                <a:cubicBezTo>
                  <a:pt x="252" y="214"/>
                  <a:pt x="250" y="206"/>
                  <a:pt x="250" y="198"/>
                </a:cubicBezTo>
                <a:cubicBezTo>
                  <a:pt x="250" y="170"/>
                  <a:pt x="273" y="148"/>
                  <a:pt x="300" y="148"/>
                </a:cubicBezTo>
                <a:cubicBezTo>
                  <a:pt x="328" y="148"/>
                  <a:pt x="350" y="170"/>
                  <a:pt x="350" y="198"/>
                </a:cubicBezTo>
                <a:cubicBezTo>
                  <a:pt x="350" y="226"/>
                  <a:pt x="328" y="248"/>
                  <a:pt x="300" y="248"/>
                </a:cubicBezTo>
                <a:cubicBezTo>
                  <a:pt x="294" y="248"/>
                  <a:pt x="289" y="247"/>
                  <a:pt x="284" y="245"/>
                </a:cubicBezTo>
                <a:cubicBezTo>
                  <a:pt x="25" y="493"/>
                  <a:pt x="25" y="493"/>
                  <a:pt x="25" y="493"/>
                </a:cubicBezTo>
                <a:cubicBezTo>
                  <a:pt x="31" y="487"/>
                  <a:pt x="68" y="466"/>
                  <a:pt x="256" y="419"/>
                </a:cubicBezTo>
                <a:cubicBezTo>
                  <a:pt x="479" y="362"/>
                  <a:pt x="505" y="149"/>
                  <a:pt x="505" y="149"/>
                </a:cubicBezTo>
                <a:lnTo>
                  <a:pt x="466" y="9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100" name="Freeform 40"/>
          <p:cNvSpPr>
            <a:spLocks/>
          </p:cNvSpPr>
          <p:nvPr/>
        </p:nvSpPr>
        <p:spPr bwMode="auto">
          <a:xfrm rot="9374230">
            <a:off x="882952" y="3287297"/>
            <a:ext cx="152400" cy="145794"/>
          </a:xfrm>
          <a:custGeom>
            <a:avLst/>
            <a:gdLst/>
            <a:ahLst/>
            <a:cxnLst>
              <a:cxn ang="0">
                <a:pos x="282" y="240"/>
              </a:cxn>
              <a:cxn ang="0">
                <a:pos x="284" y="270"/>
              </a:cxn>
              <a:cxn ang="0">
                <a:pos x="284" y="270"/>
              </a:cxn>
              <a:cxn ang="0">
                <a:pos x="253" y="270"/>
              </a:cxn>
              <a:cxn ang="0">
                <a:pos x="10" y="39"/>
              </a:cxn>
              <a:cxn ang="0">
                <a:pos x="8" y="9"/>
              </a:cxn>
              <a:cxn ang="0">
                <a:pos x="8" y="9"/>
              </a:cxn>
              <a:cxn ang="0">
                <a:pos x="38" y="9"/>
              </a:cxn>
              <a:cxn ang="0">
                <a:pos x="282" y="240"/>
              </a:cxn>
            </a:cxnLst>
            <a:rect l="0" t="0" r="r" b="b"/>
            <a:pathLst>
              <a:path w="291" h="278">
                <a:moveTo>
                  <a:pt x="282" y="240"/>
                </a:moveTo>
                <a:cubicBezTo>
                  <a:pt x="291" y="248"/>
                  <a:pt x="291" y="261"/>
                  <a:pt x="284" y="270"/>
                </a:cubicBezTo>
                <a:cubicBezTo>
                  <a:pt x="284" y="270"/>
                  <a:pt x="284" y="270"/>
                  <a:pt x="284" y="270"/>
                </a:cubicBezTo>
                <a:cubicBezTo>
                  <a:pt x="276" y="278"/>
                  <a:pt x="262" y="278"/>
                  <a:pt x="253" y="270"/>
                </a:cubicBezTo>
                <a:cubicBezTo>
                  <a:pt x="10" y="39"/>
                  <a:pt x="10" y="39"/>
                  <a:pt x="10" y="39"/>
                </a:cubicBezTo>
                <a:cubicBezTo>
                  <a:pt x="1" y="31"/>
                  <a:pt x="0" y="17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16" y="0"/>
                  <a:pt x="29" y="1"/>
                  <a:pt x="38" y="9"/>
                </a:cubicBezTo>
                <a:lnTo>
                  <a:pt x="282" y="24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109" name="Freeform 49"/>
          <p:cNvSpPr>
            <a:spLocks/>
          </p:cNvSpPr>
          <p:nvPr/>
        </p:nvSpPr>
        <p:spPr bwMode="gray">
          <a:xfrm flipH="1">
            <a:off x="811231" y="3697703"/>
            <a:ext cx="255075" cy="298413"/>
          </a:xfrm>
          <a:custGeom>
            <a:avLst/>
            <a:gdLst/>
            <a:ahLst/>
            <a:cxnLst>
              <a:cxn ang="0">
                <a:pos x="1176" y="0"/>
              </a:cxn>
              <a:cxn ang="0">
                <a:pos x="1316" y="180"/>
              </a:cxn>
              <a:cxn ang="0">
                <a:pos x="1448" y="0"/>
              </a:cxn>
              <a:cxn ang="0">
                <a:pos x="2504" y="0"/>
              </a:cxn>
              <a:cxn ang="0">
                <a:pos x="2610" y="146"/>
              </a:cxn>
              <a:cxn ang="0">
                <a:pos x="2492" y="312"/>
              </a:cxn>
              <a:cxn ang="0">
                <a:pos x="1716" y="312"/>
              </a:cxn>
              <a:cxn ang="0">
                <a:pos x="2180" y="2278"/>
              </a:cxn>
              <a:cxn ang="0">
                <a:pos x="2048" y="2586"/>
              </a:cxn>
              <a:cxn ang="0">
                <a:pos x="1770" y="2454"/>
              </a:cxn>
              <a:cxn ang="0">
                <a:pos x="1592" y="1864"/>
              </a:cxn>
              <a:cxn ang="0">
                <a:pos x="1304" y="1494"/>
              </a:cxn>
              <a:cxn ang="0">
                <a:pos x="1006" y="1888"/>
              </a:cxn>
              <a:cxn ang="0">
                <a:pos x="856" y="2396"/>
              </a:cxn>
              <a:cxn ang="0">
                <a:pos x="570" y="2596"/>
              </a:cxn>
              <a:cxn ang="0">
                <a:pos x="440" y="2256"/>
              </a:cxn>
              <a:cxn ang="0">
                <a:pos x="906" y="310"/>
              </a:cxn>
              <a:cxn ang="0">
                <a:pos x="148" y="310"/>
              </a:cxn>
              <a:cxn ang="0">
                <a:pos x="2" y="174"/>
              </a:cxn>
              <a:cxn ang="0">
                <a:pos x="148" y="2"/>
              </a:cxn>
              <a:cxn ang="0">
                <a:pos x="1176" y="0"/>
              </a:cxn>
            </a:cxnLst>
            <a:rect l="0" t="0" r="r" b="b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ln w="19050" cmpd="sng">
            <a:noFill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 useBgFill="1">
        <p:nvSpPr>
          <p:cNvPr id="110" name="Oval 50"/>
          <p:cNvSpPr>
            <a:spLocks noChangeArrowheads="1"/>
          </p:cNvSpPr>
          <p:nvPr/>
        </p:nvSpPr>
        <p:spPr bwMode="gray">
          <a:xfrm flipH="1">
            <a:off x="903731" y="3621466"/>
            <a:ext cx="68207" cy="78415"/>
          </a:xfrm>
          <a:prstGeom prst="ellipse">
            <a:avLst/>
          </a:prstGeom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 useBgFill="1">
        <p:nvSpPr>
          <p:cNvPr id="111" name="Freeform 51"/>
          <p:cNvSpPr>
            <a:spLocks/>
          </p:cNvSpPr>
          <p:nvPr/>
        </p:nvSpPr>
        <p:spPr bwMode="gray">
          <a:xfrm>
            <a:off x="1073781" y="3703148"/>
            <a:ext cx="243863" cy="286433"/>
          </a:xfrm>
          <a:custGeom>
            <a:avLst/>
            <a:gdLst/>
            <a:ahLst/>
            <a:cxnLst>
              <a:cxn ang="0">
                <a:pos x="1100" y="0"/>
              </a:cxn>
              <a:cxn ang="0">
                <a:pos x="1316" y="180"/>
              </a:cxn>
              <a:cxn ang="0">
                <a:pos x="1508" y="6"/>
              </a:cxn>
              <a:cxn ang="0">
                <a:pos x="2504" y="0"/>
              </a:cxn>
              <a:cxn ang="0">
                <a:pos x="2610" y="146"/>
              </a:cxn>
              <a:cxn ang="0">
                <a:pos x="2492" y="312"/>
              </a:cxn>
              <a:cxn ang="0">
                <a:pos x="1716" y="312"/>
              </a:cxn>
              <a:cxn ang="0">
                <a:pos x="1985" y="1350"/>
              </a:cxn>
              <a:cxn ang="0">
                <a:pos x="1805" y="1401"/>
              </a:cxn>
              <a:cxn ang="0">
                <a:pos x="2093" y="2328"/>
              </a:cxn>
              <a:cxn ang="0">
                <a:pos x="2030" y="2598"/>
              </a:cxn>
              <a:cxn ang="0">
                <a:pos x="1778" y="2406"/>
              </a:cxn>
              <a:cxn ang="0">
                <a:pos x="1436" y="1476"/>
              </a:cxn>
              <a:cxn ang="0">
                <a:pos x="1136" y="1476"/>
              </a:cxn>
              <a:cxn ang="0">
                <a:pos x="842" y="2412"/>
              </a:cxn>
              <a:cxn ang="0">
                <a:pos x="635" y="2595"/>
              </a:cxn>
              <a:cxn ang="0">
                <a:pos x="545" y="2316"/>
              </a:cxn>
              <a:cxn ang="0">
                <a:pos x="797" y="1416"/>
              </a:cxn>
              <a:cxn ang="0">
                <a:pos x="602" y="1368"/>
              </a:cxn>
              <a:cxn ang="0">
                <a:pos x="906" y="310"/>
              </a:cxn>
              <a:cxn ang="0">
                <a:pos x="148" y="310"/>
              </a:cxn>
              <a:cxn ang="0">
                <a:pos x="2" y="174"/>
              </a:cxn>
              <a:cxn ang="0">
                <a:pos x="148" y="2"/>
              </a:cxn>
              <a:cxn ang="0">
                <a:pos x="1100" y="0"/>
              </a:cxn>
            </a:cxnLst>
            <a:rect l="0" t="0" r="r" b="b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ln w="19050" cmpd="sng">
            <a:noFill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 useBgFill="1">
        <p:nvSpPr>
          <p:cNvPr id="112" name="Oval 52"/>
          <p:cNvSpPr>
            <a:spLocks noChangeArrowheads="1"/>
          </p:cNvSpPr>
          <p:nvPr/>
        </p:nvSpPr>
        <p:spPr bwMode="gray">
          <a:xfrm>
            <a:off x="1164412" y="3631268"/>
            <a:ext cx="64470" cy="74059"/>
          </a:xfrm>
          <a:prstGeom prst="ellipse">
            <a:avLst/>
          </a:prstGeom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 useBgFill="1">
        <p:nvSpPr>
          <p:cNvPr id="114" name="Freeform 22"/>
          <p:cNvSpPr>
            <a:spLocks noEditPoints="1"/>
          </p:cNvSpPr>
          <p:nvPr/>
        </p:nvSpPr>
        <p:spPr bwMode="auto">
          <a:xfrm rot="3120526" flipH="1">
            <a:off x="742772" y="4203363"/>
            <a:ext cx="311551" cy="315680"/>
          </a:xfrm>
          <a:custGeom>
            <a:avLst/>
            <a:gdLst>
              <a:gd name="T0" fmla="*/ 642 w 882"/>
              <a:gd name="T1" fmla="*/ 858 h 909"/>
              <a:gd name="T2" fmla="*/ 739 w 882"/>
              <a:gd name="T3" fmla="*/ 788 h 909"/>
              <a:gd name="T4" fmla="*/ 667 w 882"/>
              <a:gd name="T5" fmla="*/ 689 h 909"/>
              <a:gd name="T6" fmla="*/ 692 w 882"/>
              <a:gd name="T7" fmla="*/ 661 h 909"/>
              <a:gd name="T8" fmla="*/ 708 w 882"/>
              <a:gd name="T9" fmla="*/ 639 h 909"/>
              <a:gd name="T10" fmla="*/ 817 w 882"/>
              <a:gd name="T11" fmla="*/ 690 h 909"/>
              <a:gd name="T12" fmla="*/ 870 w 882"/>
              <a:gd name="T13" fmla="*/ 557 h 909"/>
              <a:gd name="T14" fmla="*/ 758 w 882"/>
              <a:gd name="T15" fmla="*/ 516 h 909"/>
              <a:gd name="T16" fmla="*/ 765 w 882"/>
              <a:gd name="T17" fmla="*/ 462 h 909"/>
              <a:gd name="T18" fmla="*/ 882 w 882"/>
              <a:gd name="T19" fmla="*/ 462 h 909"/>
              <a:gd name="T20" fmla="*/ 862 w 882"/>
              <a:gd name="T21" fmla="*/ 320 h 909"/>
              <a:gd name="T22" fmla="*/ 749 w 882"/>
              <a:gd name="T23" fmla="*/ 340 h 909"/>
              <a:gd name="T24" fmla="*/ 732 w 882"/>
              <a:gd name="T25" fmla="*/ 295 h 909"/>
              <a:gd name="T26" fmla="*/ 823 w 882"/>
              <a:gd name="T27" fmla="*/ 227 h 909"/>
              <a:gd name="T28" fmla="*/ 745 w 882"/>
              <a:gd name="T29" fmla="*/ 125 h 909"/>
              <a:gd name="T30" fmla="*/ 657 w 882"/>
              <a:gd name="T31" fmla="*/ 193 h 909"/>
              <a:gd name="T32" fmla="*/ 642 w 882"/>
              <a:gd name="T33" fmla="*/ 179 h 909"/>
              <a:gd name="T34" fmla="*/ 625 w 882"/>
              <a:gd name="T35" fmla="*/ 166 h 909"/>
              <a:gd name="T36" fmla="*/ 664 w 882"/>
              <a:gd name="T37" fmla="*/ 62 h 909"/>
              <a:gd name="T38" fmla="*/ 543 w 882"/>
              <a:gd name="T39" fmla="*/ 12 h 909"/>
              <a:gd name="T40" fmla="*/ 510 w 882"/>
              <a:gd name="T41" fmla="*/ 113 h 909"/>
              <a:gd name="T42" fmla="*/ 443 w 882"/>
              <a:gd name="T43" fmla="*/ 103 h 909"/>
              <a:gd name="T44" fmla="*/ 437 w 882"/>
              <a:gd name="T45" fmla="*/ 0 h 909"/>
              <a:gd name="T46" fmla="*/ 321 w 882"/>
              <a:gd name="T47" fmla="*/ 18 h 909"/>
              <a:gd name="T48" fmla="*/ 331 w 882"/>
              <a:gd name="T49" fmla="*/ 120 h 909"/>
              <a:gd name="T50" fmla="*/ 277 w 882"/>
              <a:gd name="T51" fmla="*/ 144 h 909"/>
              <a:gd name="T52" fmla="*/ 217 w 882"/>
              <a:gd name="T53" fmla="*/ 64 h 909"/>
              <a:gd name="T54" fmla="*/ 134 w 882"/>
              <a:gd name="T55" fmla="*/ 130 h 909"/>
              <a:gd name="T56" fmla="*/ 187 w 882"/>
              <a:gd name="T57" fmla="*/ 216 h 909"/>
              <a:gd name="T58" fmla="*/ 175 w 882"/>
              <a:gd name="T59" fmla="*/ 231 h 909"/>
              <a:gd name="T60" fmla="*/ 161 w 882"/>
              <a:gd name="T61" fmla="*/ 250 h 909"/>
              <a:gd name="T62" fmla="*/ 69 w 882"/>
              <a:gd name="T63" fmla="*/ 214 h 909"/>
              <a:gd name="T64" fmla="*/ 20 w 882"/>
              <a:gd name="T65" fmla="*/ 324 h 909"/>
              <a:gd name="T66" fmla="*/ 111 w 882"/>
              <a:gd name="T67" fmla="*/ 364 h 909"/>
              <a:gd name="T68" fmla="*/ 102 w 882"/>
              <a:gd name="T69" fmla="*/ 420 h 909"/>
              <a:gd name="T70" fmla="*/ 3 w 882"/>
              <a:gd name="T71" fmla="*/ 420 h 909"/>
              <a:gd name="T72" fmla="*/ 11 w 882"/>
              <a:gd name="T73" fmla="*/ 544 h 909"/>
              <a:gd name="T74" fmla="*/ 113 w 882"/>
              <a:gd name="T75" fmla="*/ 537 h 909"/>
              <a:gd name="T76" fmla="*/ 132 w 882"/>
              <a:gd name="T77" fmla="*/ 590 h 909"/>
              <a:gd name="T78" fmla="*/ 45 w 882"/>
              <a:gd name="T79" fmla="*/ 651 h 909"/>
              <a:gd name="T80" fmla="*/ 118 w 882"/>
              <a:gd name="T81" fmla="*/ 761 h 909"/>
              <a:gd name="T82" fmla="*/ 206 w 882"/>
              <a:gd name="T83" fmla="*/ 695 h 909"/>
              <a:gd name="T84" fmla="*/ 225 w 882"/>
              <a:gd name="T85" fmla="*/ 712 h 909"/>
              <a:gd name="T86" fmla="*/ 237 w 882"/>
              <a:gd name="T87" fmla="*/ 722 h 909"/>
              <a:gd name="T88" fmla="*/ 187 w 882"/>
              <a:gd name="T89" fmla="*/ 823 h 909"/>
              <a:gd name="T90" fmla="*/ 314 w 882"/>
              <a:gd name="T91" fmla="*/ 888 h 909"/>
              <a:gd name="T92" fmla="*/ 343 w 882"/>
              <a:gd name="T93" fmla="*/ 775 h 909"/>
              <a:gd name="T94" fmla="*/ 398 w 882"/>
              <a:gd name="T95" fmla="*/ 786 h 909"/>
              <a:gd name="T96" fmla="*/ 411 w 882"/>
              <a:gd name="T97" fmla="*/ 906 h 909"/>
              <a:gd name="T98" fmla="*/ 539 w 882"/>
              <a:gd name="T99" fmla="*/ 896 h 909"/>
              <a:gd name="T100" fmla="*/ 516 w 882"/>
              <a:gd name="T101" fmla="*/ 777 h 909"/>
              <a:gd name="T102" fmla="*/ 577 w 882"/>
              <a:gd name="T103" fmla="*/ 755 h 909"/>
              <a:gd name="T104" fmla="*/ 642 w 882"/>
              <a:gd name="T105" fmla="*/ 858 h 909"/>
              <a:gd name="T106" fmla="*/ 294 w 882"/>
              <a:gd name="T107" fmla="*/ 602 h 909"/>
              <a:gd name="T108" fmla="*/ 270 w 882"/>
              <a:gd name="T109" fmla="*/ 302 h 909"/>
              <a:gd name="T110" fmla="*/ 562 w 882"/>
              <a:gd name="T111" fmla="*/ 268 h 909"/>
              <a:gd name="T112" fmla="*/ 587 w 882"/>
              <a:gd name="T113" fmla="*/ 569 h 909"/>
              <a:gd name="T114" fmla="*/ 294 w 882"/>
              <a:gd name="T115" fmla="*/ 602 h 9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82"/>
              <a:gd name="T175" fmla="*/ 0 h 909"/>
              <a:gd name="T176" fmla="*/ 882 w 882"/>
              <a:gd name="T177" fmla="*/ 909 h 9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82" h="909">
                <a:moveTo>
                  <a:pt x="642" y="858"/>
                </a:moveTo>
                <a:cubicBezTo>
                  <a:pt x="677" y="839"/>
                  <a:pt x="709" y="816"/>
                  <a:pt x="739" y="788"/>
                </a:cubicBezTo>
                <a:cubicBezTo>
                  <a:pt x="667" y="689"/>
                  <a:pt x="667" y="689"/>
                  <a:pt x="667" y="689"/>
                </a:cubicBezTo>
                <a:cubicBezTo>
                  <a:pt x="676" y="680"/>
                  <a:pt x="684" y="671"/>
                  <a:pt x="692" y="661"/>
                </a:cubicBezTo>
                <a:cubicBezTo>
                  <a:pt x="698" y="653"/>
                  <a:pt x="703" y="646"/>
                  <a:pt x="708" y="639"/>
                </a:cubicBezTo>
                <a:cubicBezTo>
                  <a:pt x="817" y="690"/>
                  <a:pt x="817" y="690"/>
                  <a:pt x="817" y="690"/>
                </a:cubicBezTo>
                <a:cubicBezTo>
                  <a:pt x="842" y="648"/>
                  <a:pt x="860" y="603"/>
                  <a:pt x="870" y="557"/>
                </a:cubicBezTo>
                <a:cubicBezTo>
                  <a:pt x="758" y="516"/>
                  <a:pt x="758" y="516"/>
                  <a:pt x="758" y="516"/>
                </a:cubicBezTo>
                <a:cubicBezTo>
                  <a:pt x="762" y="498"/>
                  <a:pt x="764" y="480"/>
                  <a:pt x="765" y="462"/>
                </a:cubicBezTo>
                <a:cubicBezTo>
                  <a:pt x="882" y="462"/>
                  <a:pt x="882" y="462"/>
                  <a:pt x="882" y="462"/>
                </a:cubicBezTo>
                <a:cubicBezTo>
                  <a:pt x="882" y="414"/>
                  <a:pt x="876" y="366"/>
                  <a:pt x="862" y="320"/>
                </a:cubicBezTo>
                <a:cubicBezTo>
                  <a:pt x="749" y="340"/>
                  <a:pt x="749" y="340"/>
                  <a:pt x="749" y="340"/>
                </a:cubicBezTo>
                <a:cubicBezTo>
                  <a:pt x="744" y="325"/>
                  <a:pt x="739" y="310"/>
                  <a:pt x="732" y="295"/>
                </a:cubicBezTo>
                <a:cubicBezTo>
                  <a:pt x="823" y="227"/>
                  <a:pt x="823" y="227"/>
                  <a:pt x="823" y="227"/>
                </a:cubicBezTo>
                <a:cubicBezTo>
                  <a:pt x="802" y="190"/>
                  <a:pt x="776" y="156"/>
                  <a:pt x="745" y="125"/>
                </a:cubicBezTo>
                <a:cubicBezTo>
                  <a:pt x="657" y="193"/>
                  <a:pt x="657" y="193"/>
                  <a:pt x="657" y="193"/>
                </a:cubicBezTo>
                <a:cubicBezTo>
                  <a:pt x="652" y="188"/>
                  <a:pt x="647" y="183"/>
                  <a:pt x="642" y="179"/>
                </a:cubicBezTo>
                <a:cubicBezTo>
                  <a:pt x="636" y="175"/>
                  <a:pt x="631" y="170"/>
                  <a:pt x="625" y="166"/>
                </a:cubicBezTo>
                <a:cubicBezTo>
                  <a:pt x="664" y="62"/>
                  <a:pt x="664" y="62"/>
                  <a:pt x="664" y="62"/>
                </a:cubicBezTo>
                <a:cubicBezTo>
                  <a:pt x="625" y="39"/>
                  <a:pt x="585" y="22"/>
                  <a:pt x="543" y="12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488" y="107"/>
                  <a:pt x="466" y="104"/>
                  <a:pt x="443" y="103"/>
                </a:cubicBezTo>
                <a:cubicBezTo>
                  <a:pt x="437" y="0"/>
                  <a:pt x="437" y="0"/>
                  <a:pt x="437" y="0"/>
                </a:cubicBezTo>
                <a:cubicBezTo>
                  <a:pt x="398" y="0"/>
                  <a:pt x="359" y="6"/>
                  <a:pt x="321" y="18"/>
                </a:cubicBezTo>
                <a:cubicBezTo>
                  <a:pt x="331" y="120"/>
                  <a:pt x="331" y="120"/>
                  <a:pt x="331" y="120"/>
                </a:cubicBezTo>
                <a:cubicBezTo>
                  <a:pt x="313" y="126"/>
                  <a:pt x="294" y="134"/>
                  <a:pt x="277" y="14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187" y="82"/>
                  <a:pt x="159" y="104"/>
                  <a:pt x="134" y="130"/>
                </a:cubicBezTo>
                <a:cubicBezTo>
                  <a:pt x="187" y="216"/>
                  <a:pt x="187" y="216"/>
                  <a:pt x="187" y="216"/>
                </a:cubicBezTo>
                <a:cubicBezTo>
                  <a:pt x="183" y="221"/>
                  <a:pt x="179" y="226"/>
                  <a:pt x="175" y="231"/>
                </a:cubicBezTo>
                <a:cubicBezTo>
                  <a:pt x="170" y="237"/>
                  <a:pt x="165" y="244"/>
                  <a:pt x="161" y="250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47" y="249"/>
                  <a:pt x="31" y="286"/>
                  <a:pt x="20" y="324"/>
                </a:cubicBezTo>
                <a:cubicBezTo>
                  <a:pt x="111" y="364"/>
                  <a:pt x="111" y="364"/>
                  <a:pt x="111" y="364"/>
                </a:cubicBezTo>
                <a:cubicBezTo>
                  <a:pt x="107" y="382"/>
                  <a:pt x="104" y="401"/>
                  <a:pt x="102" y="420"/>
                </a:cubicBezTo>
                <a:cubicBezTo>
                  <a:pt x="3" y="420"/>
                  <a:pt x="3" y="420"/>
                  <a:pt x="3" y="420"/>
                </a:cubicBezTo>
                <a:cubicBezTo>
                  <a:pt x="0" y="462"/>
                  <a:pt x="3" y="503"/>
                  <a:pt x="11" y="544"/>
                </a:cubicBezTo>
                <a:cubicBezTo>
                  <a:pt x="113" y="537"/>
                  <a:pt x="113" y="537"/>
                  <a:pt x="113" y="537"/>
                </a:cubicBezTo>
                <a:cubicBezTo>
                  <a:pt x="118" y="555"/>
                  <a:pt x="124" y="572"/>
                  <a:pt x="132" y="590"/>
                </a:cubicBezTo>
                <a:cubicBezTo>
                  <a:pt x="45" y="651"/>
                  <a:pt x="45" y="651"/>
                  <a:pt x="45" y="651"/>
                </a:cubicBezTo>
                <a:cubicBezTo>
                  <a:pt x="64" y="691"/>
                  <a:pt x="88" y="728"/>
                  <a:pt x="118" y="761"/>
                </a:cubicBezTo>
                <a:cubicBezTo>
                  <a:pt x="206" y="695"/>
                  <a:pt x="206" y="695"/>
                  <a:pt x="206" y="695"/>
                </a:cubicBezTo>
                <a:cubicBezTo>
                  <a:pt x="212" y="701"/>
                  <a:pt x="218" y="707"/>
                  <a:pt x="225" y="712"/>
                </a:cubicBezTo>
                <a:cubicBezTo>
                  <a:pt x="229" y="716"/>
                  <a:pt x="233" y="719"/>
                  <a:pt x="237" y="722"/>
                </a:cubicBezTo>
                <a:cubicBezTo>
                  <a:pt x="187" y="823"/>
                  <a:pt x="187" y="823"/>
                  <a:pt x="187" y="823"/>
                </a:cubicBezTo>
                <a:cubicBezTo>
                  <a:pt x="226" y="853"/>
                  <a:pt x="270" y="874"/>
                  <a:pt x="314" y="888"/>
                </a:cubicBezTo>
                <a:cubicBezTo>
                  <a:pt x="343" y="775"/>
                  <a:pt x="343" y="775"/>
                  <a:pt x="343" y="775"/>
                </a:cubicBezTo>
                <a:cubicBezTo>
                  <a:pt x="361" y="781"/>
                  <a:pt x="380" y="784"/>
                  <a:pt x="398" y="786"/>
                </a:cubicBezTo>
                <a:cubicBezTo>
                  <a:pt x="411" y="906"/>
                  <a:pt x="411" y="906"/>
                  <a:pt x="411" y="906"/>
                </a:cubicBezTo>
                <a:cubicBezTo>
                  <a:pt x="454" y="909"/>
                  <a:pt x="497" y="906"/>
                  <a:pt x="539" y="896"/>
                </a:cubicBezTo>
                <a:cubicBezTo>
                  <a:pt x="516" y="777"/>
                  <a:pt x="516" y="777"/>
                  <a:pt x="516" y="777"/>
                </a:cubicBezTo>
                <a:cubicBezTo>
                  <a:pt x="537" y="772"/>
                  <a:pt x="558" y="764"/>
                  <a:pt x="577" y="755"/>
                </a:cubicBezTo>
                <a:lnTo>
                  <a:pt x="642" y="858"/>
                </a:lnTo>
                <a:close/>
                <a:moveTo>
                  <a:pt x="294" y="602"/>
                </a:moveTo>
                <a:cubicBezTo>
                  <a:pt x="207" y="529"/>
                  <a:pt x="196" y="394"/>
                  <a:pt x="270" y="302"/>
                </a:cubicBezTo>
                <a:cubicBezTo>
                  <a:pt x="344" y="209"/>
                  <a:pt x="475" y="194"/>
                  <a:pt x="562" y="268"/>
                </a:cubicBezTo>
                <a:cubicBezTo>
                  <a:pt x="650" y="342"/>
                  <a:pt x="661" y="477"/>
                  <a:pt x="587" y="569"/>
                </a:cubicBezTo>
                <a:cubicBezTo>
                  <a:pt x="513" y="661"/>
                  <a:pt x="382" y="676"/>
                  <a:pt x="294" y="602"/>
                </a:cubicBez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115" name="Freeform 22"/>
          <p:cNvSpPr>
            <a:spLocks noEditPoints="1"/>
          </p:cNvSpPr>
          <p:nvPr/>
        </p:nvSpPr>
        <p:spPr bwMode="auto">
          <a:xfrm rot="3869653" flipH="1">
            <a:off x="1040385" y="4162731"/>
            <a:ext cx="216228" cy="219094"/>
          </a:xfrm>
          <a:custGeom>
            <a:avLst/>
            <a:gdLst>
              <a:gd name="T0" fmla="*/ 642 w 882"/>
              <a:gd name="T1" fmla="*/ 858 h 909"/>
              <a:gd name="T2" fmla="*/ 739 w 882"/>
              <a:gd name="T3" fmla="*/ 788 h 909"/>
              <a:gd name="T4" fmla="*/ 667 w 882"/>
              <a:gd name="T5" fmla="*/ 689 h 909"/>
              <a:gd name="T6" fmla="*/ 692 w 882"/>
              <a:gd name="T7" fmla="*/ 661 h 909"/>
              <a:gd name="T8" fmla="*/ 708 w 882"/>
              <a:gd name="T9" fmla="*/ 639 h 909"/>
              <a:gd name="T10" fmla="*/ 817 w 882"/>
              <a:gd name="T11" fmla="*/ 690 h 909"/>
              <a:gd name="T12" fmla="*/ 870 w 882"/>
              <a:gd name="T13" fmla="*/ 557 h 909"/>
              <a:gd name="T14" fmla="*/ 758 w 882"/>
              <a:gd name="T15" fmla="*/ 516 h 909"/>
              <a:gd name="T16" fmla="*/ 765 w 882"/>
              <a:gd name="T17" fmla="*/ 462 h 909"/>
              <a:gd name="T18" fmla="*/ 882 w 882"/>
              <a:gd name="T19" fmla="*/ 462 h 909"/>
              <a:gd name="T20" fmla="*/ 862 w 882"/>
              <a:gd name="T21" fmla="*/ 320 h 909"/>
              <a:gd name="T22" fmla="*/ 749 w 882"/>
              <a:gd name="T23" fmla="*/ 340 h 909"/>
              <a:gd name="T24" fmla="*/ 732 w 882"/>
              <a:gd name="T25" fmla="*/ 295 h 909"/>
              <a:gd name="T26" fmla="*/ 823 w 882"/>
              <a:gd name="T27" fmla="*/ 227 h 909"/>
              <a:gd name="T28" fmla="*/ 745 w 882"/>
              <a:gd name="T29" fmla="*/ 125 h 909"/>
              <a:gd name="T30" fmla="*/ 657 w 882"/>
              <a:gd name="T31" fmla="*/ 193 h 909"/>
              <a:gd name="T32" fmla="*/ 642 w 882"/>
              <a:gd name="T33" fmla="*/ 179 h 909"/>
              <a:gd name="T34" fmla="*/ 625 w 882"/>
              <a:gd name="T35" fmla="*/ 166 h 909"/>
              <a:gd name="T36" fmla="*/ 664 w 882"/>
              <a:gd name="T37" fmla="*/ 62 h 909"/>
              <a:gd name="T38" fmla="*/ 543 w 882"/>
              <a:gd name="T39" fmla="*/ 12 h 909"/>
              <a:gd name="T40" fmla="*/ 510 w 882"/>
              <a:gd name="T41" fmla="*/ 113 h 909"/>
              <a:gd name="T42" fmla="*/ 443 w 882"/>
              <a:gd name="T43" fmla="*/ 103 h 909"/>
              <a:gd name="T44" fmla="*/ 437 w 882"/>
              <a:gd name="T45" fmla="*/ 0 h 909"/>
              <a:gd name="T46" fmla="*/ 321 w 882"/>
              <a:gd name="T47" fmla="*/ 18 h 909"/>
              <a:gd name="T48" fmla="*/ 331 w 882"/>
              <a:gd name="T49" fmla="*/ 120 h 909"/>
              <a:gd name="T50" fmla="*/ 277 w 882"/>
              <a:gd name="T51" fmla="*/ 144 h 909"/>
              <a:gd name="T52" fmla="*/ 217 w 882"/>
              <a:gd name="T53" fmla="*/ 64 h 909"/>
              <a:gd name="T54" fmla="*/ 134 w 882"/>
              <a:gd name="T55" fmla="*/ 130 h 909"/>
              <a:gd name="T56" fmla="*/ 187 w 882"/>
              <a:gd name="T57" fmla="*/ 216 h 909"/>
              <a:gd name="T58" fmla="*/ 175 w 882"/>
              <a:gd name="T59" fmla="*/ 231 h 909"/>
              <a:gd name="T60" fmla="*/ 161 w 882"/>
              <a:gd name="T61" fmla="*/ 250 h 909"/>
              <a:gd name="T62" fmla="*/ 69 w 882"/>
              <a:gd name="T63" fmla="*/ 214 h 909"/>
              <a:gd name="T64" fmla="*/ 20 w 882"/>
              <a:gd name="T65" fmla="*/ 324 h 909"/>
              <a:gd name="T66" fmla="*/ 111 w 882"/>
              <a:gd name="T67" fmla="*/ 364 h 909"/>
              <a:gd name="T68" fmla="*/ 102 w 882"/>
              <a:gd name="T69" fmla="*/ 420 h 909"/>
              <a:gd name="T70" fmla="*/ 3 w 882"/>
              <a:gd name="T71" fmla="*/ 420 h 909"/>
              <a:gd name="T72" fmla="*/ 11 w 882"/>
              <a:gd name="T73" fmla="*/ 544 h 909"/>
              <a:gd name="T74" fmla="*/ 113 w 882"/>
              <a:gd name="T75" fmla="*/ 537 h 909"/>
              <a:gd name="T76" fmla="*/ 132 w 882"/>
              <a:gd name="T77" fmla="*/ 590 h 909"/>
              <a:gd name="T78" fmla="*/ 45 w 882"/>
              <a:gd name="T79" fmla="*/ 651 h 909"/>
              <a:gd name="T80" fmla="*/ 118 w 882"/>
              <a:gd name="T81" fmla="*/ 761 h 909"/>
              <a:gd name="T82" fmla="*/ 206 w 882"/>
              <a:gd name="T83" fmla="*/ 695 h 909"/>
              <a:gd name="T84" fmla="*/ 225 w 882"/>
              <a:gd name="T85" fmla="*/ 712 h 909"/>
              <a:gd name="T86" fmla="*/ 237 w 882"/>
              <a:gd name="T87" fmla="*/ 722 h 909"/>
              <a:gd name="T88" fmla="*/ 187 w 882"/>
              <a:gd name="T89" fmla="*/ 823 h 909"/>
              <a:gd name="T90" fmla="*/ 314 w 882"/>
              <a:gd name="T91" fmla="*/ 888 h 909"/>
              <a:gd name="T92" fmla="*/ 343 w 882"/>
              <a:gd name="T93" fmla="*/ 775 h 909"/>
              <a:gd name="T94" fmla="*/ 398 w 882"/>
              <a:gd name="T95" fmla="*/ 786 h 909"/>
              <a:gd name="T96" fmla="*/ 411 w 882"/>
              <a:gd name="T97" fmla="*/ 906 h 909"/>
              <a:gd name="T98" fmla="*/ 539 w 882"/>
              <a:gd name="T99" fmla="*/ 896 h 909"/>
              <a:gd name="T100" fmla="*/ 516 w 882"/>
              <a:gd name="T101" fmla="*/ 777 h 909"/>
              <a:gd name="T102" fmla="*/ 577 w 882"/>
              <a:gd name="T103" fmla="*/ 755 h 909"/>
              <a:gd name="T104" fmla="*/ 642 w 882"/>
              <a:gd name="T105" fmla="*/ 858 h 909"/>
              <a:gd name="T106" fmla="*/ 294 w 882"/>
              <a:gd name="T107" fmla="*/ 602 h 909"/>
              <a:gd name="T108" fmla="*/ 270 w 882"/>
              <a:gd name="T109" fmla="*/ 302 h 909"/>
              <a:gd name="T110" fmla="*/ 562 w 882"/>
              <a:gd name="T111" fmla="*/ 268 h 909"/>
              <a:gd name="T112" fmla="*/ 587 w 882"/>
              <a:gd name="T113" fmla="*/ 569 h 909"/>
              <a:gd name="T114" fmla="*/ 294 w 882"/>
              <a:gd name="T115" fmla="*/ 602 h 9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82"/>
              <a:gd name="T175" fmla="*/ 0 h 909"/>
              <a:gd name="T176" fmla="*/ 882 w 882"/>
              <a:gd name="T177" fmla="*/ 909 h 9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82" h="909">
                <a:moveTo>
                  <a:pt x="642" y="858"/>
                </a:moveTo>
                <a:cubicBezTo>
                  <a:pt x="677" y="839"/>
                  <a:pt x="709" y="816"/>
                  <a:pt x="739" y="788"/>
                </a:cubicBezTo>
                <a:cubicBezTo>
                  <a:pt x="667" y="689"/>
                  <a:pt x="667" y="689"/>
                  <a:pt x="667" y="689"/>
                </a:cubicBezTo>
                <a:cubicBezTo>
                  <a:pt x="676" y="680"/>
                  <a:pt x="684" y="671"/>
                  <a:pt x="692" y="661"/>
                </a:cubicBezTo>
                <a:cubicBezTo>
                  <a:pt x="698" y="653"/>
                  <a:pt x="703" y="646"/>
                  <a:pt x="708" y="639"/>
                </a:cubicBezTo>
                <a:cubicBezTo>
                  <a:pt x="817" y="690"/>
                  <a:pt x="817" y="690"/>
                  <a:pt x="817" y="690"/>
                </a:cubicBezTo>
                <a:cubicBezTo>
                  <a:pt x="842" y="648"/>
                  <a:pt x="860" y="603"/>
                  <a:pt x="870" y="557"/>
                </a:cubicBezTo>
                <a:cubicBezTo>
                  <a:pt x="758" y="516"/>
                  <a:pt x="758" y="516"/>
                  <a:pt x="758" y="516"/>
                </a:cubicBezTo>
                <a:cubicBezTo>
                  <a:pt x="762" y="498"/>
                  <a:pt x="764" y="480"/>
                  <a:pt x="765" y="462"/>
                </a:cubicBezTo>
                <a:cubicBezTo>
                  <a:pt x="882" y="462"/>
                  <a:pt x="882" y="462"/>
                  <a:pt x="882" y="462"/>
                </a:cubicBezTo>
                <a:cubicBezTo>
                  <a:pt x="882" y="414"/>
                  <a:pt x="876" y="366"/>
                  <a:pt x="862" y="320"/>
                </a:cubicBezTo>
                <a:cubicBezTo>
                  <a:pt x="749" y="340"/>
                  <a:pt x="749" y="340"/>
                  <a:pt x="749" y="340"/>
                </a:cubicBezTo>
                <a:cubicBezTo>
                  <a:pt x="744" y="325"/>
                  <a:pt x="739" y="310"/>
                  <a:pt x="732" y="295"/>
                </a:cubicBezTo>
                <a:cubicBezTo>
                  <a:pt x="823" y="227"/>
                  <a:pt x="823" y="227"/>
                  <a:pt x="823" y="227"/>
                </a:cubicBezTo>
                <a:cubicBezTo>
                  <a:pt x="802" y="190"/>
                  <a:pt x="776" y="156"/>
                  <a:pt x="745" y="125"/>
                </a:cubicBezTo>
                <a:cubicBezTo>
                  <a:pt x="657" y="193"/>
                  <a:pt x="657" y="193"/>
                  <a:pt x="657" y="193"/>
                </a:cubicBezTo>
                <a:cubicBezTo>
                  <a:pt x="652" y="188"/>
                  <a:pt x="647" y="183"/>
                  <a:pt x="642" y="179"/>
                </a:cubicBezTo>
                <a:cubicBezTo>
                  <a:pt x="636" y="175"/>
                  <a:pt x="631" y="170"/>
                  <a:pt x="625" y="166"/>
                </a:cubicBezTo>
                <a:cubicBezTo>
                  <a:pt x="664" y="62"/>
                  <a:pt x="664" y="62"/>
                  <a:pt x="664" y="62"/>
                </a:cubicBezTo>
                <a:cubicBezTo>
                  <a:pt x="625" y="39"/>
                  <a:pt x="585" y="22"/>
                  <a:pt x="543" y="12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488" y="107"/>
                  <a:pt x="466" y="104"/>
                  <a:pt x="443" y="103"/>
                </a:cubicBezTo>
                <a:cubicBezTo>
                  <a:pt x="437" y="0"/>
                  <a:pt x="437" y="0"/>
                  <a:pt x="437" y="0"/>
                </a:cubicBezTo>
                <a:cubicBezTo>
                  <a:pt x="398" y="0"/>
                  <a:pt x="359" y="6"/>
                  <a:pt x="321" y="18"/>
                </a:cubicBezTo>
                <a:cubicBezTo>
                  <a:pt x="331" y="120"/>
                  <a:pt x="331" y="120"/>
                  <a:pt x="331" y="120"/>
                </a:cubicBezTo>
                <a:cubicBezTo>
                  <a:pt x="313" y="126"/>
                  <a:pt x="294" y="134"/>
                  <a:pt x="277" y="14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187" y="82"/>
                  <a:pt x="159" y="104"/>
                  <a:pt x="134" y="130"/>
                </a:cubicBezTo>
                <a:cubicBezTo>
                  <a:pt x="187" y="216"/>
                  <a:pt x="187" y="216"/>
                  <a:pt x="187" y="216"/>
                </a:cubicBezTo>
                <a:cubicBezTo>
                  <a:pt x="183" y="221"/>
                  <a:pt x="179" y="226"/>
                  <a:pt x="175" y="231"/>
                </a:cubicBezTo>
                <a:cubicBezTo>
                  <a:pt x="170" y="237"/>
                  <a:pt x="165" y="244"/>
                  <a:pt x="161" y="250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47" y="249"/>
                  <a:pt x="31" y="286"/>
                  <a:pt x="20" y="324"/>
                </a:cubicBezTo>
                <a:cubicBezTo>
                  <a:pt x="111" y="364"/>
                  <a:pt x="111" y="364"/>
                  <a:pt x="111" y="364"/>
                </a:cubicBezTo>
                <a:cubicBezTo>
                  <a:pt x="107" y="382"/>
                  <a:pt x="104" y="401"/>
                  <a:pt x="102" y="420"/>
                </a:cubicBezTo>
                <a:cubicBezTo>
                  <a:pt x="3" y="420"/>
                  <a:pt x="3" y="420"/>
                  <a:pt x="3" y="420"/>
                </a:cubicBezTo>
                <a:cubicBezTo>
                  <a:pt x="0" y="462"/>
                  <a:pt x="3" y="503"/>
                  <a:pt x="11" y="544"/>
                </a:cubicBezTo>
                <a:cubicBezTo>
                  <a:pt x="113" y="537"/>
                  <a:pt x="113" y="537"/>
                  <a:pt x="113" y="537"/>
                </a:cubicBezTo>
                <a:cubicBezTo>
                  <a:pt x="118" y="555"/>
                  <a:pt x="124" y="572"/>
                  <a:pt x="132" y="590"/>
                </a:cubicBezTo>
                <a:cubicBezTo>
                  <a:pt x="45" y="651"/>
                  <a:pt x="45" y="651"/>
                  <a:pt x="45" y="651"/>
                </a:cubicBezTo>
                <a:cubicBezTo>
                  <a:pt x="64" y="691"/>
                  <a:pt x="88" y="728"/>
                  <a:pt x="118" y="761"/>
                </a:cubicBezTo>
                <a:cubicBezTo>
                  <a:pt x="206" y="695"/>
                  <a:pt x="206" y="695"/>
                  <a:pt x="206" y="695"/>
                </a:cubicBezTo>
                <a:cubicBezTo>
                  <a:pt x="212" y="701"/>
                  <a:pt x="218" y="707"/>
                  <a:pt x="225" y="712"/>
                </a:cubicBezTo>
                <a:cubicBezTo>
                  <a:pt x="229" y="716"/>
                  <a:pt x="233" y="719"/>
                  <a:pt x="237" y="722"/>
                </a:cubicBezTo>
                <a:cubicBezTo>
                  <a:pt x="187" y="823"/>
                  <a:pt x="187" y="823"/>
                  <a:pt x="187" y="823"/>
                </a:cubicBezTo>
                <a:cubicBezTo>
                  <a:pt x="226" y="853"/>
                  <a:pt x="270" y="874"/>
                  <a:pt x="314" y="888"/>
                </a:cubicBezTo>
                <a:cubicBezTo>
                  <a:pt x="343" y="775"/>
                  <a:pt x="343" y="775"/>
                  <a:pt x="343" y="775"/>
                </a:cubicBezTo>
                <a:cubicBezTo>
                  <a:pt x="361" y="781"/>
                  <a:pt x="380" y="784"/>
                  <a:pt x="398" y="786"/>
                </a:cubicBezTo>
                <a:cubicBezTo>
                  <a:pt x="411" y="906"/>
                  <a:pt x="411" y="906"/>
                  <a:pt x="411" y="906"/>
                </a:cubicBezTo>
                <a:cubicBezTo>
                  <a:pt x="454" y="909"/>
                  <a:pt x="497" y="906"/>
                  <a:pt x="539" y="896"/>
                </a:cubicBezTo>
                <a:cubicBezTo>
                  <a:pt x="516" y="777"/>
                  <a:pt x="516" y="777"/>
                  <a:pt x="516" y="777"/>
                </a:cubicBezTo>
                <a:cubicBezTo>
                  <a:pt x="537" y="772"/>
                  <a:pt x="558" y="764"/>
                  <a:pt x="577" y="755"/>
                </a:cubicBezTo>
                <a:lnTo>
                  <a:pt x="642" y="858"/>
                </a:lnTo>
                <a:close/>
                <a:moveTo>
                  <a:pt x="294" y="602"/>
                </a:moveTo>
                <a:cubicBezTo>
                  <a:pt x="207" y="529"/>
                  <a:pt x="196" y="394"/>
                  <a:pt x="270" y="302"/>
                </a:cubicBezTo>
                <a:cubicBezTo>
                  <a:pt x="344" y="209"/>
                  <a:pt x="475" y="194"/>
                  <a:pt x="562" y="268"/>
                </a:cubicBezTo>
                <a:cubicBezTo>
                  <a:pt x="650" y="342"/>
                  <a:pt x="661" y="477"/>
                  <a:pt x="587" y="569"/>
                </a:cubicBezTo>
                <a:cubicBezTo>
                  <a:pt x="513" y="661"/>
                  <a:pt x="382" y="676"/>
                  <a:pt x="294" y="602"/>
                </a:cubicBez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2" name="제목 15"/>
          <p:cNvSpPr txBox="1">
            <a:spLocks/>
          </p:cNvSpPr>
          <p:nvPr/>
        </p:nvSpPr>
        <p:spPr>
          <a:xfrm>
            <a:off x="1398466" y="1071546"/>
            <a:ext cx="138758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목     차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스마트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관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3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1988840"/>
            <a:ext cx="7153275" cy="37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급식실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9" y="1628800"/>
            <a:ext cx="758928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급식실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2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1700808"/>
            <a:ext cx="80736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현장사진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별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 smtClean="0">
              <a:solidFill>
                <a:schemeClr val="tx2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0" name="AutoShape 6"/>
          <p:cNvSpPr>
            <a:spLocks noChangeArrowheads="1"/>
          </p:cNvSpPr>
          <p:nvPr/>
        </p:nvSpPr>
        <p:spPr bwMode="gray">
          <a:xfrm>
            <a:off x="577008" y="3929066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스마트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관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 </a:t>
            </a:r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벽체석면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gray">
          <a:xfrm>
            <a:off x="5004009" y="3929066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스마트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관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 </a:t>
            </a:r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벽체석면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gray">
          <a:xfrm>
            <a:off x="577008" y="1357298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급식실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 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천정 </a:t>
            </a:r>
            <a:r>
              <a:rPr lang="ko-KR" altLang="en-US" sz="1300" spc="100" dirty="0" err="1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석면텍스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AutoShape 6"/>
          <p:cNvSpPr>
            <a:spLocks noChangeArrowheads="1"/>
          </p:cNvSpPr>
          <p:nvPr/>
        </p:nvSpPr>
        <p:spPr bwMode="gray">
          <a:xfrm>
            <a:off x="5000628" y="1356752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스마트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관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층실습장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천정 </a:t>
            </a:r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석면텍스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gray">
          <a:xfrm>
            <a:off x="5029539" y="4375153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gray">
          <a:xfrm>
            <a:off x="602538" y="4375153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gray">
          <a:xfrm>
            <a:off x="5026158" y="1802839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gray">
          <a:xfrm>
            <a:off x="602538" y="1803385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1917856"/>
            <a:ext cx="3139628" cy="17488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52" y="1935950"/>
            <a:ext cx="3157072" cy="173071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9" y="4503230"/>
            <a:ext cx="3091440" cy="172665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56" y="4512540"/>
            <a:ext cx="3207668" cy="17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1296766" y="714356"/>
            <a:ext cx="138758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939576" y="1111214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45" name="AutoShape 2"/>
          <p:cNvSpPr>
            <a:spLocks noChangeArrowheads="1"/>
          </p:cNvSpPr>
          <p:nvPr/>
        </p:nvSpPr>
        <p:spPr bwMode="gray">
          <a:xfrm flipV="1">
            <a:off x="906480" y="1928802"/>
            <a:ext cx="7594609" cy="389574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algn="ctr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ko-KR" altLang="ko-KR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2" name="제목 15"/>
          <p:cNvSpPr txBox="1">
            <a:spLocks/>
          </p:cNvSpPr>
          <p:nvPr/>
        </p:nvSpPr>
        <p:spPr>
          <a:xfrm>
            <a:off x="1398466" y="1071546"/>
            <a:ext cx="3244972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 면 제 거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324498" y="3429000"/>
            <a:ext cx="4248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행 정 절 차</a:t>
            </a:r>
          </a:p>
        </p:txBody>
      </p:sp>
      <p:sp>
        <p:nvSpPr>
          <p:cNvPr id="97" name="Oval 16"/>
          <p:cNvSpPr>
            <a:spLocks noChangeAspect="1" noChangeArrowheads="1"/>
          </p:cNvSpPr>
          <p:nvPr/>
        </p:nvSpPr>
        <p:spPr bwMode="auto">
          <a:xfrm>
            <a:off x="3643306" y="3447056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01" name="TextBox 37"/>
          <p:cNvSpPr txBox="1">
            <a:spLocks noChangeArrowheads="1"/>
          </p:cNvSpPr>
          <p:nvPr/>
        </p:nvSpPr>
        <p:spPr bwMode="auto">
          <a:xfrm>
            <a:off x="3734175" y="3549851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 smtClean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1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gray">
          <a:xfrm>
            <a:off x="1174339" y="1999432"/>
            <a:ext cx="189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latin typeface="Candara" pitchFamily="34" charset="0"/>
                <a:ea typeface="굴림" pitchFamily="50" charset="-127"/>
              </a:rPr>
              <a:t>Contents 3</a:t>
            </a:r>
          </a:p>
        </p:txBody>
      </p:sp>
      <p:sp useBgFill="1">
        <p:nvSpPr>
          <p:cNvPr id="25" name="Freeform 22"/>
          <p:cNvSpPr>
            <a:spLocks noEditPoints="1"/>
          </p:cNvSpPr>
          <p:nvPr/>
        </p:nvSpPr>
        <p:spPr bwMode="auto">
          <a:xfrm rot="3120526" flipH="1">
            <a:off x="845304" y="2132761"/>
            <a:ext cx="424213" cy="357986"/>
          </a:xfrm>
          <a:custGeom>
            <a:avLst/>
            <a:gdLst>
              <a:gd name="T0" fmla="*/ 642 w 882"/>
              <a:gd name="T1" fmla="*/ 858 h 909"/>
              <a:gd name="T2" fmla="*/ 739 w 882"/>
              <a:gd name="T3" fmla="*/ 788 h 909"/>
              <a:gd name="T4" fmla="*/ 667 w 882"/>
              <a:gd name="T5" fmla="*/ 689 h 909"/>
              <a:gd name="T6" fmla="*/ 692 w 882"/>
              <a:gd name="T7" fmla="*/ 661 h 909"/>
              <a:gd name="T8" fmla="*/ 708 w 882"/>
              <a:gd name="T9" fmla="*/ 639 h 909"/>
              <a:gd name="T10" fmla="*/ 817 w 882"/>
              <a:gd name="T11" fmla="*/ 690 h 909"/>
              <a:gd name="T12" fmla="*/ 870 w 882"/>
              <a:gd name="T13" fmla="*/ 557 h 909"/>
              <a:gd name="T14" fmla="*/ 758 w 882"/>
              <a:gd name="T15" fmla="*/ 516 h 909"/>
              <a:gd name="T16" fmla="*/ 765 w 882"/>
              <a:gd name="T17" fmla="*/ 462 h 909"/>
              <a:gd name="T18" fmla="*/ 882 w 882"/>
              <a:gd name="T19" fmla="*/ 462 h 909"/>
              <a:gd name="T20" fmla="*/ 862 w 882"/>
              <a:gd name="T21" fmla="*/ 320 h 909"/>
              <a:gd name="T22" fmla="*/ 749 w 882"/>
              <a:gd name="T23" fmla="*/ 340 h 909"/>
              <a:gd name="T24" fmla="*/ 732 w 882"/>
              <a:gd name="T25" fmla="*/ 295 h 909"/>
              <a:gd name="T26" fmla="*/ 823 w 882"/>
              <a:gd name="T27" fmla="*/ 227 h 909"/>
              <a:gd name="T28" fmla="*/ 745 w 882"/>
              <a:gd name="T29" fmla="*/ 125 h 909"/>
              <a:gd name="T30" fmla="*/ 657 w 882"/>
              <a:gd name="T31" fmla="*/ 193 h 909"/>
              <a:gd name="T32" fmla="*/ 642 w 882"/>
              <a:gd name="T33" fmla="*/ 179 h 909"/>
              <a:gd name="T34" fmla="*/ 625 w 882"/>
              <a:gd name="T35" fmla="*/ 166 h 909"/>
              <a:gd name="T36" fmla="*/ 664 w 882"/>
              <a:gd name="T37" fmla="*/ 62 h 909"/>
              <a:gd name="T38" fmla="*/ 543 w 882"/>
              <a:gd name="T39" fmla="*/ 12 h 909"/>
              <a:gd name="T40" fmla="*/ 510 w 882"/>
              <a:gd name="T41" fmla="*/ 113 h 909"/>
              <a:gd name="T42" fmla="*/ 443 w 882"/>
              <a:gd name="T43" fmla="*/ 103 h 909"/>
              <a:gd name="T44" fmla="*/ 437 w 882"/>
              <a:gd name="T45" fmla="*/ 0 h 909"/>
              <a:gd name="T46" fmla="*/ 321 w 882"/>
              <a:gd name="T47" fmla="*/ 18 h 909"/>
              <a:gd name="T48" fmla="*/ 331 w 882"/>
              <a:gd name="T49" fmla="*/ 120 h 909"/>
              <a:gd name="T50" fmla="*/ 277 w 882"/>
              <a:gd name="T51" fmla="*/ 144 h 909"/>
              <a:gd name="T52" fmla="*/ 217 w 882"/>
              <a:gd name="T53" fmla="*/ 64 h 909"/>
              <a:gd name="T54" fmla="*/ 134 w 882"/>
              <a:gd name="T55" fmla="*/ 130 h 909"/>
              <a:gd name="T56" fmla="*/ 187 w 882"/>
              <a:gd name="T57" fmla="*/ 216 h 909"/>
              <a:gd name="T58" fmla="*/ 175 w 882"/>
              <a:gd name="T59" fmla="*/ 231 h 909"/>
              <a:gd name="T60" fmla="*/ 161 w 882"/>
              <a:gd name="T61" fmla="*/ 250 h 909"/>
              <a:gd name="T62" fmla="*/ 69 w 882"/>
              <a:gd name="T63" fmla="*/ 214 h 909"/>
              <a:gd name="T64" fmla="*/ 20 w 882"/>
              <a:gd name="T65" fmla="*/ 324 h 909"/>
              <a:gd name="T66" fmla="*/ 111 w 882"/>
              <a:gd name="T67" fmla="*/ 364 h 909"/>
              <a:gd name="T68" fmla="*/ 102 w 882"/>
              <a:gd name="T69" fmla="*/ 420 h 909"/>
              <a:gd name="T70" fmla="*/ 3 w 882"/>
              <a:gd name="T71" fmla="*/ 420 h 909"/>
              <a:gd name="T72" fmla="*/ 11 w 882"/>
              <a:gd name="T73" fmla="*/ 544 h 909"/>
              <a:gd name="T74" fmla="*/ 113 w 882"/>
              <a:gd name="T75" fmla="*/ 537 h 909"/>
              <a:gd name="T76" fmla="*/ 132 w 882"/>
              <a:gd name="T77" fmla="*/ 590 h 909"/>
              <a:gd name="T78" fmla="*/ 45 w 882"/>
              <a:gd name="T79" fmla="*/ 651 h 909"/>
              <a:gd name="T80" fmla="*/ 118 w 882"/>
              <a:gd name="T81" fmla="*/ 761 h 909"/>
              <a:gd name="T82" fmla="*/ 206 w 882"/>
              <a:gd name="T83" fmla="*/ 695 h 909"/>
              <a:gd name="T84" fmla="*/ 225 w 882"/>
              <a:gd name="T85" fmla="*/ 712 h 909"/>
              <a:gd name="T86" fmla="*/ 237 w 882"/>
              <a:gd name="T87" fmla="*/ 722 h 909"/>
              <a:gd name="T88" fmla="*/ 187 w 882"/>
              <a:gd name="T89" fmla="*/ 823 h 909"/>
              <a:gd name="T90" fmla="*/ 314 w 882"/>
              <a:gd name="T91" fmla="*/ 888 h 909"/>
              <a:gd name="T92" fmla="*/ 343 w 882"/>
              <a:gd name="T93" fmla="*/ 775 h 909"/>
              <a:gd name="T94" fmla="*/ 398 w 882"/>
              <a:gd name="T95" fmla="*/ 786 h 909"/>
              <a:gd name="T96" fmla="*/ 411 w 882"/>
              <a:gd name="T97" fmla="*/ 906 h 909"/>
              <a:gd name="T98" fmla="*/ 539 w 882"/>
              <a:gd name="T99" fmla="*/ 896 h 909"/>
              <a:gd name="T100" fmla="*/ 516 w 882"/>
              <a:gd name="T101" fmla="*/ 777 h 909"/>
              <a:gd name="T102" fmla="*/ 577 w 882"/>
              <a:gd name="T103" fmla="*/ 755 h 909"/>
              <a:gd name="T104" fmla="*/ 642 w 882"/>
              <a:gd name="T105" fmla="*/ 858 h 909"/>
              <a:gd name="T106" fmla="*/ 294 w 882"/>
              <a:gd name="T107" fmla="*/ 602 h 909"/>
              <a:gd name="T108" fmla="*/ 270 w 882"/>
              <a:gd name="T109" fmla="*/ 302 h 909"/>
              <a:gd name="T110" fmla="*/ 562 w 882"/>
              <a:gd name="T111" fmla="*/ 268 h 909"/>
              <a:gd name="T112" fmla="*/ 587 w 882"/>
              <a:gd name="T113" fmla="*/ 569 h 909"/>
              <a:gd name="T114" fmla="*/ 294 w 882"/>
              <a:gd name="T115" fmla="*/ 602 h 9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82"/>
              <a:gd name="T175" fmla="*/ 0 h 909"/>
              <a:gd name="T176" fmla="*/ 882 w 882"/>
              <a:gd name="T177" fmla="*/ 909 h 9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82" h="909">
                <a:moveTo>
                  <a:pt x="642" y="858"/>
                </a:moveTo>
                <a:cubicBezTo>
                  <a:pt x="677" y="839"/>
                  <a:pt x="709" y="816"/>
                  <a:pt x="739" y="788"/>
                </a:cubicBezTo>
                <a:cubicBezTo>
                  <a:pt x="667" y="689"/>
                  <a:pt x="667" y="689"/>
                  <a:pt x="667" y="689"/>
                </a:cubicBezTo>
                <a:cubicBezTo>
                  <a:pt x="676" y="680"/>
                  <a:pt x="684" y="671"/>
                  <a:pt x="692" y="661"/>
                </a:cubicBezTo>
                <a:cubicBezTo>
                  <a:pt x="698" y="653"/>
                  <a:pt x="703" y="646"/>
                  <a:pt x="708" y="639"/>
                </a:cubicBezTo>
                <a:cubicBezTo>
                  <a:pt x="817" y="690"/>
                  <a:pt x="817" y="690"/>
                  <a:pt x="817" y="690"/>
                </a:cubicBezTo>
                <a:cubicBezTo>
                  <a:pt x="842" y="648"/>
                  <a:pt x="860" y="603"/>
                  <a:pt x="870" y="557"/>
                </a:cubicBezTo>
                <a:cubicBezTo>
                  <a:pt x="758" y="516"/>
                  <a:pt x="758" y="516"/>
                  <a:pt x="758" y="516"/>
                </a:cubicBezTo>
                <a:cubicBezTo>
                  <a:pt x="762" y="498"/>
                  <a:pt x="764" y="480"/>
                  <a:pt x="765" y="462"/>
                </a:cubicBezTo>
                <a:cubicBezTo>
                  <a:pt x="882" y="462"/>
                  <a:pt x="882" y="462"/>
                  <a:pt x="882" y="462"/>
                </a:cubicBezTo>
                <a:cubicBezTo>
                  <a:pt x="882" y="414"/>
                  <a:pt x="876" y="366"/>
                  <a:pt x="862" y="320"/>
                </a:cubicBezTo>
                <a:cubicBezTo>
                  <a:pt x="749" y="340"/>
                  <a:pt x="749" y="340"/>
                  <a:pt x="749" y="340"/>
                </a:cubicBezTo>
                <a:cubicBezTo>
                  <a:pt x="744" y="325"/>
                  <a:pt x="739" y="310"/>
                  <a:pt x="732" y="295"/>
                </a:cubicBezTo>
                <a:cubicBezTo>
                  <a:pt x="823" y="227"/>
                  <a:pt x="823" y="227"/>
                  <a:pt x="823" y="227"/>
                </a:cubicBezTo>
                <a:cubicBezTo>
                  <a:pt x="802" y="190"/>
                  <a:pt x="776" y="156"/>
                  <a:pt x="745" y="125"/>
                </a:cubicBezTo>
                <a:cubicBezTo>
                  <a:pt x="657" y="193"/>
                  <a:pt x="657" y="193"/>
                  <a:pt x="657" y="193"/>
                </a:cubicBezTo>
                <a:cubicBezTo>
                  <a:pt x="652" y="188"/>
                  <a:pt x="647" y="183"/>
                  <a:pt x="642" y="179"/>
                </a:cubicBezTo>
                <a:cubicBezTo>
                  <a:pt x="636" y="175"/>
                  <a:pt x="631" y="170"/>
                  <a:pt x="625" y="166"/>
                </a:cubicBezTo>
                <a:cubicBezTo>
                  <a:pt x="664" y="62"/>
                  <a:pt x="664" y="62"/>
                  <a:pt x="664" y="62"/>
                </a:cubicBezTo>
                <a:cubicBezTo>
                  <a:pt x="625" y="39"/>
                  <a:pt x="585" y="22"/>
                  <a:pt x="543" y="12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488" y="107"/>
                  <a:pt x="466" y="104"/>
                  <a:pt x="443" y="103"/>
                </a:cubicBezTo>
                <a:cubicBezTo>
                  <a:pt x="437" y="0"/>
                  <a:pt x="437" y="0"/>
                  <a:pt x="437" y="0"/>
                </a:cubicBezTo>
                <a:cubicBezTo>
                  <a:pt x="398" y="0"/>
                  <a:pt x="359" y="6"/>
                  <a:pt x="321" y="18"/>
                </a:cubicBezTo>
                <a:cubicBezTo>
                  <a:pt x="331" y="120"/>
                  <a:pt x="331" y="120"/>
                  <a:pt x="331" y="120"/>
                </a:cubicBezTo>
                <a:cubicBezTo>
                  <a:pt x="313" y="126"/>
                  <a:pt x="294" y="134"/>
                  <a:pt x="277" y="14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187" y="82"/>
                  <a:pt x="159" y="104"/>
                  <a:pt x="134" y="130"/>
                </a:cubicBezTo>
                <a:cubicBezTo>
                  <a:pt x="187" y="216"/>
                  <a:pt x="187" y="216"/>
                  <a:pt x="187" y="216"/>
                </a:cubicBezTo>
                <a:cubicBezTo>
                  <a:pt x="183" y="221"/>
                  <a:pt x="179" y="226"/>
                  <a:pt x="175" y="231"/>
                </a:cubicBezTo>
                <a:cubicBezTo>
                  <a:pt x="170" y="237"/>
                  <a:pt x="165" y="244"/>
                  <a:pt x="161" y="250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47" y="249"/>
                  <a:pt x="31" y="286"/>
                  <a:pt x="20" y="324"/>
                </a:cubicBezTo>
                <a:cubicBezTo>
                  <a:pt x="111" y="364"/>
                  <a:pt x="111" y="364"/>
                  <a:pt x="111" y="364"/>
                </a:cubicBezTo>
                <a:cubicBezTo>
                  <a:pt x="107" y="382"/>
                  <a:pt x="104" y="401"/>
                  <a:pt x="102" y="420"/>
                </a:cubicBezTo>
                <a:cubicBezTo>
                  <a:pt x="3" y="420"/>
                  <a:pt x="3" y="420"/>
                  <a:pt x="3" y="420"/>
                </a:cubicBezTo>
                <a:cubicBezTo>
                  <a:pt x="0" y="462"/>
                  <a:pt x="3" y="503"/>
                  <a:pt x="11" y="544"/>
                </a:cubicBezTo>
                <a:cubicBezTo>
                  <a:pt x="113" y="537"/>
                  <a:pt x="113" y="537"/>
                  <a:pt x="113" y="537"/>
                </a:cubicBezTo>
                <a:cubicBezTo>
                  <a:pt x="118" y="555"/>
                  <a:pt x="124" y="572"/>
                  <a:pt x="132" y="590"/>
                </a:cubicBezTo>
                <a:cubicBezTo>
                  <a:pt x="45" y="651"/>
                  <a:pt x="45" y="651"/>
                  <a:pt x="45" y="651"/>
                </a:cubicBezTo>
                <a:cubicBezTo>
                  <a:pt x="64" y="691"/>
                  <a:pt x="88" y="728"/>
                  <a:pt x="118" y="761"/>
                </a:cubicBezTo>
                <a:cubicBezTo>
                  <a:pt x="206" y="695"/>
                  <a:pt x="206" y="695"/>
                  <a:pt x="206" y="695"/>
                </a:cubicBezTo>
                <a:cubicBezTo>
                  <a:pt x="212" y="701"/>
                  <a:pt x="218" y="707"/>
                  <a:pt x="225" y="712"/>
                </a:cubicBezTo>
                <a:cubicBezTo>
                  <a:pt x="229" y="716"/>
                  <a:pt x="233" y="719"/>
                  <a:pt x="237" y="722"/>
                </a:cubicBezTo>
                <a:cubicBezTo>
                  <a:pt x="187" y="823"/>
                  <a:pt x="187" y="823"/>
                  <a:pt x="187" y="823"/>
                </a:cubicBezTo>
                <a:cubicBezTo>
                  <a:pt x="226" y="853"/>
                  <a:pt x="270" y="874"/>
                  <a:pt x="314" y="888"/>
                </a:cubicBezTo>
                <a:cubicBezTo>
                  <a:pt x="343" y="775"/>
                  <a:pt x="343" y="775"/>
                  <a:pt x="343" y="775"/>
                </a:cubicBezTo>
                <a:cubicBezTo>
                  <a:pt x="361" y="781"/>
                  <a:pt x="380" y="784"/>
                  <a:pt x="398" y="786"/>
                </a:cubicBezTo>
                <a:cubicBezTo>
                  <a:pt x="411" y="906"/>
                  <a:pt x="411" y="906"/>
                  <a:pt x="411" y="906"/>
                </a:cubicBezTo>
                <a:cubicBezTo>
                  <a:pt x="454" y="909"/>
                  <a:pt x="497" y="906"/>
                  <a:pt x="539" y="896"/>
                </a:cubicBezTo>
                <a:cubicBezTo>
                  <a:pt x="516" y="777"/>
                  <a:pt x="516" y="777"/>
                  <a:pt x="516" y="777"/>
                </a:cubicBezTo>
                <a:cubicBezTo>
                  <a:pt x="537" y="772"/>
                  <a:pt x="558" y="764"/>
                  <a:pt x="577" y="755"/>
                </a:cubicBezTo>
                <a:lnTo>
                  <a:pt x="642" y="858"/>
                </a:lnTo>
                <a:close/>
                <a:moveTo>
                  <a:pt x="294" y="602"/>
                </a:moveTo>
                <a:cubicBezTo>
                  <a:pt x="207" y="529"/>
                  <a:pt x="196" y="394"/>
                  <a:pt x="270" y="302"/>
                </a:cubicBezTo>
                <a:cubicBezTo>
                  <a:pt x="344" y="209"/>
                  <a:pt x="475" y="194"/>
                  <a:pt x="562" y="268"/>
                </a:cubicBezTo>
                <a:cubicBezTo>
                  <a:pt x="650" y="342"/>
                  <a:pt x="661" y="477"/>
                  <a:pt x="587" y="569"/>
                </a:cubicBezTo>
                <a:cubicBezTo>
                  <a:pt x="513" y="661"/>
                  <a:pt x="382" y="676"/>
                  <a:pt x="294" y="602"/>
                </a:cubicBez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26" name="Freeform 22"/>
          <p:cNvSpPr>
            <a:spLocks noEditPoints="1"/>
          </p:cNvSpPr>
          <p:nvPr/>
        </p:nvSpPr>
        <p:spPr bwMode="auto">
          <a:xfrm rot="3869653" flipH="1">
            <a:off x="1138892" y="2096191"/>
            <a:ext cx="294420" cy="248456"/>
          </a:xfrm>
          <a:custGeom>
            <a:avLst/>
            <a:gdLst>
              <a:gd name="T0" fmla="*/ 642 w 882"/>
              <a:gd name="T1" fmla="*/ 858 h 909"/>
              <a:gd name="T2" fmla="*/ 739 w 882"/>
              <a:gd name="T3" fmla="*/ 788 h 909"/>
              <a:gd name="T4" fmla="*/ 667 w 882"/>
              <a:gd name="T5" fmla="*/ 689 h 909"/>
              <a:gd name="T6" fmla="*/ 692 w 882"/>
              <a:gd name="T7" fmla="*/ 661 h 909"/>
              <a:gd name="T8" fmla="*/ 708 w 882"/>
              <a:gd name="T9" fmla="*/ 639 h 909"/>
              <a:gd name="T10" fmla="*/ 817 w 882"/>
              <a:gd name="T11" fmla="*/ 690 h 909"/>
              <a:gd name="T12" fmla="*/ 870 w 882"/>
              <a:gd name="T13" fmla="*/ 557 h 909"/>
              <a:gd name="T14" fmla="*/ 758 w 882"/>
              <a:gd name="T15" fmla="*/ 516 h 909"/>
              <a:gd name="T16" fmla="*/ 765 w 882"/>
              <a:gd name="T17" fmla="*/ 462 h 909"/>
              <a:gd name="T18" fmla="*/ 882 w 882"/>
              <a:gd name="T19" fmla="*/ 462 h 909"/>
              <a:gd name="T20" fmla="*/ 862 w 882"/>
              <a:gd name="T21" fmla="*/ 320 h 909"/>
              <a:gd name="T22" fmla="*/ 749 w 882"/>
              <a:gd name="T23" fmla="*/ 340 h 909"/>
              <a:gd name="T24" fmla="*/ 732 w 882"/>
              <a:gd name="T25" fmla="*/ 295 h 909"/>
              <a:gd name="T26" fmla="*/ 823 w 882"/>
              <a:gd name="T27" fmla="*/ 227 h 909"/>
              <a:gd name="T28" fmla="*/ 745 w 882"/>
              <a:gd name="T29" fmla="*/ 125 h 909"/>
              <a:gd name="T30" fmla="*/ 657 w 882"/>
              <a:gd name="T31" fmla="*/ 193 h 909"/>
              <a:gd name="T32" fmla="*/ 642 w 882"/>
              <a:gd name="T33" fmla="*/ 179 h 909"/>
              <a:gd name="T34" fmla="*/ 625 w 882"/>
              <a:gd name="T35" fmla="*/ 166 h 909"/>
              <a:gd name="T36" fmla="*/ 664 w 882"/>
              <a:gd name="T37" fmla="*/ 62 h 909"/>
              <a:gd name="T38" fmla="*/ 543 w 882"/>
              <a:gd name="T39" fmla="*/ 12 h 909"/>
              <a:gd name="T40" fmla="*/ 510 w 882"/>
              <a:gd name="T41" fmla="*/ 113 h 909"/>
              <a:gd name="T42" fmla="*/ 443 w 882"/>
              <a:gd name="T43" fmla="*/ 103 h 909"/>
              <a:gd name="T44" fmla="*/ 437 w 882"/>
              <a:gd name="T45" fmla="*/ 0 h 909"/>
              <a:gd name="T46" fmla="*/ 321 w 882"/>
              <a:gd name="T47" fmla="*/ 18 h 909"/>
              <a:gd name="T48" fmla="*/ 331 w 882"/>
              <a:gd name="T49" fmla="*/ 120 h 909"/>
              <a:gd name="T50" fmla="*/ 277 w 882"/>
              <a:gd name="T51" fmla="*/ 144 h 909"/>
              <a:gd name="T52" fmla="*/ 217 w 882"/>
              <a:gd name="T53" fmla="*/ 64 h 909"/>
              <a:gd name="T54" fmla="*/ 134 w 882"/>
              <a:gd name="T55" fmla="*/ 130 h 909"/>
              <a:gd name="T56" fmla="*/ 187 w 882"/>
              <a:gd name="T57" fmla="*/ 216 h 909"/>
              <a:gd name="T58" fmla="*/ 175 w 882"/>
              <a:gd name="T59" fmla="*/ 231 h 909"/>
              <a:gd name="T60" fmla="*/ 161 w 882"/>
              <a:gd name="T61" fmla="*/ 250 h 909"/>
              <a:gd name="T62" fmla="*/ 69 w 882"/>
              <a:gd name="T63" fmla="*/ 214 h 909"/>
              <a:gd name="T64" fmla="*/ 20 w 882"/>
              <a:gd name="T65" fmla="*/ 324 h 909"/>
              <a:gd name="T66" fmla="*/ 111 w 882"/>
              <a:gd name="T67" fmla="*/ 364 h 909"/>
              <a:gd name="T68" fmla="*/ 102 w 882"/>
              <a:gd name="T69" fmla="*/ 420 h 909"/>
              <a:gd name="T70" fmla="*/ 3 w 882"/>
              <a:gd name="T71" fmla="*/ 420 h 909"/>
              <a:gd name="T72" fmla="*/ 11 w 882"/>
              <a:gd name="T73" fmla="*/ 544 h 909"/>
              <a:gd name="T74" fmla="*/ 113 w 882"/>
              <a:gd name="T75" fmla="*/ 537 h 909"/>
              <a:gd name="T76" fmla="*/ 132 w 882"/>
              <a:gd name="T77" fmla="*/ 590 h 909"/>
              <a:gd name="T78" fmla="*/ 45 w 882"/>
              <a:gd name="T79" fmla="*/ 651 h 909"/>
              <a:gd name="T80" fmla="*/ 118 w 882"/>
              <a:gd name="T81" fmla="*/ 761 h 909"/>
              <a:gd name="T82" fmla="*/ 206 w 882"/>
              <a:gd name="T83" fmla="*/ 695 h 909"/>
              <a:gd name="T84" fmla="*/ 225 w 882"/>
              <a:gd name="T85" fmla="*/ 712 h 909"/>
              <a:gd name="T86" fmla="*/ 237 w 882"/>
              <a:gd name="T87" fmla="*/ 722 h 909"/>
              <a:gd name="T88" fmla="*/ 187 w 882"/>
              <a:gd name="T89" fmla="*/ 823 h 909"/>
              <a:gd name="T90" fmla="*/ 314 w 882"/>
              <a:gd name="T91" fmla="*/ 888 h 909"/>
              <a:gd name="T92" fmla="*/ 343 w 882"/>
              <a:gd name="T93" fmla="*/ 775 h 909"/>
              <a:gd name="T94" fmla="*/ 398 w 882"/>
              <a:gd name="T95" fmla="*/ 786 h 909"/>
              <a:gd name="T96" fmla="*/ 411 w 882"/>
              <a:gd name="T97" fmla="*/ 906 h 909"/>
              <a:gd name="T98" fmla="*/ 539 w 882"/>
              <a:gd name="T99" fmla="*/ 896 h 909"/>
              <a:gd name="T100" fmla="*/ 516 w 882"/>
              <a:gd name="T101" fmla="*/ 777 h 909"/>
              <a:gd name="T102" fmla="*/ 577 w 882"/>
              <a:gd name="T103" fmla="*/ 755 h 909"/>
              <a:gd name="T104" fmla="*/ 642 w 882"/>
              <a:gd name="T105" fmla="*/ 858 h 909"/>
              <a:gd name="T106" fmla="*/ 294 w 882"/>
              <a:gd name="T107" fmla="*/ 602 h 909"/>
              <a:gd name="T108" fmla="*/ 270 w 882"/>
              <a:gd name="T109" fmla="*/ 302 h 909"/>
              <a:gd name="T110" fmla="*/ 562 w 882"/>
              <a:gd name="T111" fmla="*/ 268 h 909"/>
              <a:gd name="T112" fmla="*/ 587 w 882"/>
              <a:gd name="T113" fmla="*/ 569 h 909"/>
              <a:gd name="T114" fmla="*/ 294 w 882"/>
              <a:gd name="T115" fmla="*/ 602 h 9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82"/>
              <a:gd name="T175" fmla="*/ 0 h 909"/>
              <a:gd name="T176" fmla="*/ 882 w 882"/>
              <a:gd name="T177" fmla="*/ 909 h 9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82" h="909">
                <a:moveTo>
                  <a:pt x="642" y="858"/>
                </a:moveTo>
                <a:cubicBezTo>
                  <a:pt x="677" y="839"/>
                  <a:pt x="709" y="816"/>
                  <a:pt x="739" y="788"/>
                </a:cubicBezTo>
                <a:cubicBezTo>
                  <a:pt x="667" y="689"/>
                  <a:pt x="667" y="689"/>
                  <a:pt x="667" y="689"/>
                </a:cubicBezTo>
                <a:cubicBezTo>
                  <a:pt x="676" y="680"/>
                  <a:pt x="684" y="671"/>
                  <a:pt x="692" y="661"/>
                </a:cubicBezTo>
                <a:cubicBezTo>
                  <a:pt x="698" y="653"/>
                  <a:pt x="703" y="646"/>
                  <a:pt x="708" y="639"/>
                </a:cubicBezTo>
                <a:cubicBezTo>
                  <a:pt x="817" y="690"/>
                  <a:pt x="817" y="690"/>
                  <a:pt x="817" y="690"/>
                </a:cubicBezTo>
                <a:cubicBezTo>
                  <a:pt x="842" y="648"/>
                  <a:pt x="860" y="603"/>
                  <a:pt x="870" y="557"/>
                </a:cubicBezTo>
                <a:cubicBezTo>
                  <a:pt x="758" y="516"/>
                  <a:pt x="758" y="516"/>
                  <a:pt x="758" y="516"/>
                </a:cubicBezTo>
                <a:cubicBezTo>
                  <a:pt x="762" y="498"/>
                  <a:pt x="764" y="480"/>
                  <a:pt x="765" y="462"/>
                </a:cubicBezTo>
                <a:cubicBezTo>
                  <a:pt x="882" y="462"/>
                  <a:pt x="882" y="462"/>
                  <a:pt x="882" y="462"/>
                </a:cubicBezTo>
                <a:cubicBezTo>
                  <a:pt x="882" y="414"/>
                  <a:pt x="876" y="366"/>
                  <a:pt x="862" y="320"/>
                </a:cubicBezTo>
                <a:cubicBezTo>
                  <a:pt x="749" y="340"/>
                  <a:pt x="749" y="340"/>
                  <a:pt x="749" y="340"/>
                </a:cubicBezTo>
                <a:cubicBezTo>
                  <a:pt x="744" y="325"/>
                  <a:pt x="739" y="310"/>
                  <a:pt x="732" y="295"/>
                </a:cubicBezTo>
                <a:cubicBezTo>
                  <a:pt x="823" y="227"/>
                  <a:pt x="823" y="227"/>
                  <a:pt x="823" y="227"/>
                </a:cubicBezTo>
                <a:cubicBezTo>
                  <a:pt x="802" y="190"/>
                  <a:pt x="776" y="156"/>
                  <a:pt x="745" y="125"/>
                </a:cubicBezTo>
                <a:cubicBezTo>
                  <a:pt x="657" y="193"/>
                  <a:pt x="657" y="193"/>
                  <a:pt x="657" y="193"/>
                </a:cubicBezTo>
                <a:cubicBezTo>
                  <a:pt x="652" y="188"/>
                  <a:pt x="647" y="183"/>
                  <a:pt x="642" y="179"/>
                </a:cubicBezTo>
                <a:cubicBezTo>
                  <a:pt x="636" y="175"/>
                  <a:pt x="631" y="170"/>
                  <a:pt x="625" y="166"/>
                </a:cubicBezTo>
                <a:cubicBezTo>
                  <a:pt x="664" y="62"/>
                  <a:pt x="664" y="62"/>
                  <a:pt x="664" y="62"/>
                </a:cubicBezTo>
                <a:cubicBezTo>
                  <a:pt x="625" y="39"/>
                  <a:pt x="585" y="22"/>
                  <a:pt x="543" y="12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488" y="107"/>
                  <a:pt x="466" y="104"/>
                  <a:pt x="443" y="103"/>
                </a:cubicBezTo>
                <a:cubicBezTo>
                  <a:pt x="437" y="0"/>
                  <a:pt x="437" y="0"/>
                  <a:pt x="437" y="0"/>
                </a:cubicBezTo>
                <a:cubicBezTo>
                  <a:pt x="398" y="0"/>
                  <a:pt x="359" y="6"/>
                  <a:pt x="321" y="18"/>
                </a:cubicBezTo>
                <a:cubicBezTo>
                  <a:pt x="331" y="120"/>
                  <a:pt x="331" y="120"/>
                  <a:pt x="331" y="120"/>
                </a:cubicBezTo>
                <a:cubicBezTo>
                  <a:pt x="313" y="126"/>
                  <a:pt x="294" y="134"/>
                  <a:pt x="277" y="14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187" y="82"/>
                  <a:pt x="159" y="104"/>
                  <a:pt x="134" y="130"/>
                </a:cubicBezTo>
                <a:cubicBezTo>
                  <a:pt x="187" y="216"/>
                  <a:pt x="187" y="216"/>
                  <a:pt x="187" y="216"/>
                </a:cubicBezTo>
                <a:cubicBezTo>
                  <a:pt x="183" y="221"/>
                  <a:pt x="179" y="226"/>
                  <a:pt x="175" y="231"/>
                </a:cubicBezTo>
                <a:cubicBezTo>
                  <a:pt x="170" y="237"/>
                  <a:pt x="165" y="244"/>
                  <a:pt x="161" y="250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47" y="249"/>
                  <a:pt x="31" y="286"/>
                  <a:pt x="20" y="324"/>
                </a:cubicBezTo>
                <a:cubicBezTo>
                  <a:pt x="111" y="364"/>
                  <a:pt x="111" y="364"/>
                  <a:pt x="111" y="364"/>
                </a:cubicBezTo>
                <a:cubicBezTo>
                  <a:pt x="107" y="382"/>
                  <a:pt x="104" y="401"/>
                  <a:pt x="102" y="420"/>
                </a:cubicBezTo>
                <a:cubicBezTo>
                  <a:pt x="3" y="420"/>
                  <a:pt x="3" y="420"/>
                  <a:pt x="3" y="420"/>
                </a:cubicBezTo>
                <a:cubicBezTo>
                  <a:pt x="0" y="462"/>
                  <a:pt x="3" y="503"/>
                  <a:pt x="11" y="544"/>
                </a:cubicBezTo>
                <a:cubicBezTo>
                  <a:pt x="113" y="537"/>
                  <a:pt x="113" y="537"/>
                  <a:pt x="113" y="537"/>
                </a:cubicBezTo>
                <a:cubicBezTo>
                  <a:pt x="118" y="555"/>
                  <a:pt x="124" y="572"/>
                  <a:pt x="132" y="590"/>
                </a:cubicBezTo>
                <a:cubicBezTo>
                  <a:pt x="45" y="651"/>
                  <a:pt x="45" y="651"/>
                  <a:pt x="45" y="651"/>
                </a:cubicBezTo>
                <a:cubicBezTo>
                  <a:pt x="64" y="691"/>
                  <a:pt x="88" y="728"/>
                  <a:pt x="118" y="761"/>
                </a:cubicBezTo>
                <a:cubicBezTo>
                  <a:pt x="206" y="695"/>
                  <a:pt x="206" y="695"/>
                  <a:pt x="206" y="695"/>
                </a:cubicBezTo>
                <a:cubicBezTo>
                  <a:pt x="212" y="701"/>
                  <a:pt x="218" y="707"/>
                  <a:pt x="225" y="712"/>
                </a:cubicBezTo>
                <a:cubicBezTo>
                  <a:pt x="229" y="716"/>
                  <a:pt x="233" y="719"/>
                  <a:pt x="237" y="722"/>
                </a:cubicBezTo>
                <a:cubicBezTo>
                  <a:pt x="187" y="823"/>
                  <a:pt x="187" y="823"/>
                  <a:pt x="187" y="823"/>
                </a:cubicBezTo>
                <a:cubicBezTo>
                  <a:pt x="226" y="853"/>
                  <a:pt x="270" y="874"/>
                  <a:pt x="314" y="888"/>
                </a:cubicBezTo>
                <a:cubicBezTo>
                  <a:pt x="343" y="775"/>
                  <a:pt x="343" y="775"/>
                  <a:pt x="343" y="775"/>
                </a:cubicBezTo>
                <a:cubicBezTo>
                  <a:pt x="361" y="781"/>
                  <a:pt x="380" y="784"/>
                  <a:pt x="398" y="786"/>
                </a:cubicBezTo>
                <a:cubicBezTo>
                  <a:pt x="411" y="906"/>
                  <a:pt x="411" y="906"/>
                  <a:pt x="411" y="906"/>
                </a:cubicBezTo>
                <a:cubicBezTo>
                  <a:pt x="454" y="909"/>
                  <a:pt x="497" y="906"/>
                  <a:pt x="539" y="896"/>
                </a:cubicBezTo>
                <a:cubicBezTo>
                  <a:pt x="516" y="777"/>
                  <a:pt x="516" y="777"/>
                  <a:pt x="516" y="777"/>
                </a:cubicBezTo>
                <a:cubicBezTo>
                  <a:pt x="537" y="772"/>
                  <a:pt x="558" y="764"/>
                  <a:pt x="577" y="755"/>
                </a:cubicBezTo>
                <a:lnTo>
                  <a:pt x="642" y="858"/>
                </a:lnTo>
                <a:close/>
                <a:moveTo>
                  <a:pt x="294" y="602"/>
                </a:moveTo>
                <a:cubicBezTo>
                  <a:pt x="207" y="529"/>
                  <a:pt x="196" y="394"/>
                  <a:pt x="270" y="302"/>
                </a:cubicBezTo>
                <a:cubicBezTo>
                  <a:pt x="344" y="209"/>
                  <a:pt x="475" y="194"/>
                  <a:pt x="562" y="268"/>
                </a:cubicBezTo>
                <a:cubicBezTo>
                  <a:pt x="650" y="342"/>
                  <a:pt x="661" y="477"/>
                  <a:pt x="587" y="569"/>
                </a:cubicBezTo>
                <a:cubicBezTo>
                  <a:pt x="513" y="661"/>
                  <a:pt x="382" y="676"/>
                  <a:pt x="294" y="602"/>
                </a:cubicBez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324498" y="4071942"/>
            <a:ext cx="4248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안 전 관 리</a:t>
            </a:r>
          </a:p>
        </p:txBody>
      </p:sp>
      <p:sp>
        <p:nvSpPr>
          <p:cNvPr id="19" name="Oval 16"/>
          <p:cNvSpPr>
            <a:spLocks noChangeAspect="1" noChangeArrowheads="1"/>
          </p:cNvSpPr>
          <p:nvPr/>
        </p:nvSpPr>
        <p:spPr bwMode="auto">
          <a:xfrm>
            <a:off x="3643306" y="4089998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20" name="TextBox 37"/>
          <p:cNvSpPr txBox="1">
            <a:spLocks noChangeArrowheads="1"/>
          </p:cNvSpPr>
          <p:nvPr/>
        </p:nvSpPr>
        <p:spPr bwMode="auto">
          <a:xfrm>
            <a:off x="3734175" y="4192793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 smtClean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2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324498" y="4714884"/>
            <a:ext cx="4248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공 사 순 서</a:t>
            </a:r>
          </a:p>
        </p:txBody>
      </p:sp>
      <p:sp>
        <p:nvSpPr>
          <p:cNvPr id="22" name="Oval 16"/>
          <p:cNvSpPr>
            <a:spLocks noChangeAspect="1" noChangeArrowheads="1"/>
          </p:cNvSpPr>
          <p:nvPr/>
        </p:nvSpPr>
        <p:spPr bwMode="auto">
          <a:xfrm>
            <a:off x="3643306" y="4732940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23" name="TextBox 37"/>
          <p:cNvSpPr txBox="1">
            <a:spLocks noChangeArrowheads="1"/>
          </p:cNvSpPr>
          <p:nvPr/>
        </p:nvSpPr>
        <p:spPr bwMode="auto">
          <a:xfrm>
            <a:off x="3734175" y="4835735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 smtClean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3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69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928670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행 정 절 차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1039776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8" name="그룹 17"/>
          <p:cNvGrpSpPr>
            <a:grpSpLocks noChangeAspect="1"/>
          </p:cNvGrpSpPr>
          <p:nvPr/>
        </p:nvGrpSpPr>
        <p:grpSpPr>
          <a:xfrm>
            <a:off x="544049" y="1173459"/>
            <a:ext cx="8190065" cy="5184499"/>
            <a:chOff x="842963" y="943825"/>
            <a:chExt cx="13473112" cy="8528788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842963" y="1658938"/>
              <a:ext cx="13473112" cy="7813675"/>
            </a:xfrm>
            <a:prstGeom prst="roundRect">
              <a:avLst/>
            </a:prstGeom>
            <a:noFill/>
            <a:ln w="63500" cmpd="sng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endParaRPr lang="ko-KR" altLang="en-US" b="1" dirty="0">
                <a:solidFill>
                  <a:schemeClr val="tx1"/>
                </a:solidFill>
                <a:latin typeface="바른돋움 1" pitchFamily="18" charset="-127"/>
                <a:ea typeface="바른돋움 1" pitchFamily="18" charset="-127"/>
              </a:endParaRPr>
            </a:p>
          </p:txBody>
        </p:sp>
        <p:pic>
          <p:nvPicPr>
            <p:cNvPr id="20" name="Picture 20" descr="그림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275" y="6515100"/>
              <a:ext cx="1533525" cy="158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3" descr="그림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113" y="4799013"/>
              <a:ext cx="1533525" cy="164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1427163" y="5310188"/>
              <a:ext cx="1168400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공사발주</a:t>
              </a:r>
            </a:p>
          </p:txBody>
        </p:sp>
        <p:pic>
          <p:nvPicPr>
            <p:cNvPr id="24" name="Picture 25" descr="그림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738" y="3484563"/>
              <a:ext cx="1658937" cy="157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직사각형 24"/>
            <p:cNvSpPr/>
            <p:nvPr/>
          </p:nvSpPr>
          <p:spPr>
            <a:xfrm>
              <a:off x="3143250" y="3959225"/>
              <a:ext cx="1570038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 err="1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시공사</a:t>
              </a:r>
              <a:endParaRPr lang="ko-KR" altLang="en-US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3143250" y="7026275"/>
              <a:ext cx="1570038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감리사</a:t>
              </a: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5553047" y="3630589"/>
              <a:ext cx="3578273" cy="1168400"/>
            </a:xfrm>
            <a:prstGeom prst="roundRect">
              <a:avLst/>
            </a:prstGeom>
            <a:solidFill>
              <a:srgbClr val="EAAE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981566" y="2754313"/>
              <a:ext cx="3103562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000" dirty="0" err="1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신고득한후</a:t>
              </a:r>
              <a:r>
                <a:rPr lang="ko-KR" altLang="en-US" sz="10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 공사진행</a:t>
              </a:r>
              <a:r>
                <a:rPr lang="en-US" altLang="ko-KR" sz="10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(7</a:t>
              </a:r>
              <a:r>
                <a:rPr lang="ko-KR" altLang="en-US" sz="10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일소요</a:t>
              </a:r>
              <a:r>
                <a:rPr lang="en-US" altLang="ko-KR" sz="10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)</a:t>
              </a:r>
              <a:endParaRPr lang="ko-KR" altLang="en-US" sz="10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5662613" y="3959225"/>
              <a:ext cx="2921000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석면제거 공사</a:t>
              </a:r>
            </a:p>
          </p:txBody>
        </p:sp>
        <p:pic>
          <p:nvPicPr>
            <p:cNvPr id="30" name="Picture 23" descr="그림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9988" y="4799013"/>
              <a:ext cx="1533525" cy="164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직사각형 30"/>
            <p:cNvSpPr/>
            <p:nvPr/>
          </p:nvSpPr>
          <p:spPr>
            <a:xfrm>
              <a:off x="12746038" y="5310188"/>
              <a:ext cx="1168400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준공</a:t>
              </a: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9825068" y="3594076"/>
              <a:ext cx="2154267" cy="1168400"/>
            </a:xfrm>
            <a:prstGeom prst="roundRect">
              <a:avLst/>
            </a:prstGeom>
            <a:solidFill>
              <a:srgbClr val="EAAE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9459913" y="3959225"/>
              <a:ext cx="2921000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제거 완료</a:t>
              </a:r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5553047" y="6770707"/>
              <a:ext cx="3578273" cy="1168400"/>
            </a:xfrm>
            <a:prstGeom prst="roundRect">
              <a:avLst/>
            </a:prstGeom>
            <a:solidFill>
              <a:srgbClr val="CBD8A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5626100" y="6916738"/>
              <a:ext cx="2921000" cy="876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감 리 업 무</a:t>
              </a:r>
              <a:endParaRPr lang="en-US" altLang="ko-KR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>
                <a:defRPr/>
              </a:pPr>
              <a:r>
                <a:rPr lang="en-US" altLang="ko-KR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(</a:t>
              </a:r>
              <a:r>
                <a:rPr lang="ko-KR" altLang="en-US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제거작업 중 상주감리</a:t>
              </a:r>
              <a:r>
                <a:rPr lang="en-US" altLang="ko-KR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)</a:t>
              </a:r>
              <a:endParaRPr lang="ko-KR" altLang="en-US" sz="12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9788515" y="6770707"/>
              <a:ext cx="2227293" cy="1168400"/>
            </a:xfrm>
            <a:prstGeom prst="roundRect">
              <a:avLst/>
            </a:prstGeom>
            <a:solidFill>
              <a:srgbClr val="CBD8A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9459913" y="7099300"/>
              <a:ext cx="2921000" cy="511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감리완료</a:t>
              </a:r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4968839" y="5054596"/>
              <a:ext cx="2227294" cy="766773"/>
            </a:xfrm>
            <a:prstGeom prst="roundRect">
              <a:avLst/>
            </a:prstGeom>
            <a:solidFill>
              <a:srgbClr val="EAAE6C">
                <a:alpha val="4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 err="1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공기질</a:t>
              </a:r>
              <a:r>
                <a:rPr lang="ko-KR" altLang="en-US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 업체 선정</a:t>
              </a:r>
              <a:endParaRPr lang="en-US" altLang="ko-KR" sz="12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>
                <a:defRPr/>
              </a:pPr>
              <a:r>
                <a:rPr lang="en-US" altLang="ko-KR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(</a:t>
              </a:r>
              <a:r>
                <a:rPr lang="ko-KR" altLang="en-US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석면조사기관</a:t>
              </a:r>
              <a:r>
                <a:rPr lang="en-US" altLang="ko-KR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)</a:t>
              </a:r>
              <a:endParaRPr lang="ko-KR" altLang="en-US" sz="12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5114891" y="2060530"/>
              <a:ext cx="2263806" cy="766773"/>
            </a:xfrm>
            <a:prstGeom prst="roundRect">
              <a:avLst/>
            </a:prstGeom>
            <a:solidFill>
              <a:srgbClr val="EAAE6C">
                <a:alpha val="4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관할노동부 신고</a:t>
              </a:r>
            </a:p>
          </p:txBody>
        </p:sp>
        <p:sp>
          <p:nvSpPr>
            <p:cNvPr id="46" name="모서리가 둥근 직사각형 45"/>
            <p:cNvSpPr/>
            <p:nvPr/>
          </p:nvSpPr>
          <p:spPr>
            <a:xfrm>
              <a:off x="7634288" y="5054596"/>
              <a:ext cx="1533546" cy="766773"/>
            </a:xfrm>
            <a:prstGeom prst="roundRect">
              <a:avLst/>
            </a:prstGeom>
            <a:solidFill>
              <a:srgbClr val="EAAE6C">
                <a:alpha val="4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 err="1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공기질측정</a:t>
              </a:r>
              <a:endParaRPr lang="ko-KR" altLang="en-US" sz="12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</p:txBody>
        </p:sp>
        <p:sp>
          <p:nvSpPr>
            <p:cNvPr id="48" name="모서리가 둥근 직사각형 47"/>
            <p:cNvSpPr/>
            <p:nvPr/>
          </p:nvSpPr>
          <p:spPr>
            <a:xfrm>
              <a:off x="5589559" y="8231226"/>
              <a:ext cx="2994054" cy="766774"/>
            </a:xfrm>
            <a:prstGeom prst="roundRect">
              <a:avLst/>
            </a:prstGeom>
            <a:solidFill>
              <a:schemeClr val="accent3">
                <a:lumMod val="75000"/>
                <a:alpha val="4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관할 구청 환경과 신고</a:t>
              </a:r>
            </a:p>
          </p:txBody>
        </p:sp>
        <p:sp>
          <p:nvSpPr>
            <p:cNvPr id="49" name="모서리가 둥근 직사각형 48"/>
            <p:cNvSpPr/>
            <p:nvPr/>
          </p:nvSpPr>
          <p:spPr>
            <a:xfrm>
              <a:off x="10409276" y="8231227"/>
              <a:ext cx="2336832" cy="766773"/>
            </a:xfrm>
            <a:prstGeom prst="roundRect">
              <a:avLst/>
            </a:prstGeom>
            <a:solidFill>
              <a:schemeClr val="accent3">
                <a:lumMod val="75000"/>
                <a:alpha val="4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관할 구청 환경과</a:t>
              </a:r>
              <a:endParaRPr lang="en-US" altLang="ko-KR" sz="12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>
                <a:defRPr/>
              </a:pPr>
              <a:r>
                <a:rPr lang="ko-KR" altLang="en-US" sz="1200" dirty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완료보고서 제출</a:t>
              </a:r>
            </a:p>
          </p:txBody>
        </p:sp>
        <p:grpSp>
          <p:nvGrpSpPr>
            <p:cNvPr id="50" name="Group 18"/>
            <p:cNvGrpSpPr>
              <a:grpSpLocks/>
            </p:cNvGrpSpPr>
            <p:nvPr/>
          </p:nvGrpSpPr>
          <p:grpSpPr bwMode="auto">
            <a:xfrm>
              <a:off x="8474075" y="943825"/>
              <a:ext cx="4381500" cy="625475"/>
              <a:chOff x="2976" y="2491"/>
              <a:chExt cx="1152" cy="624"/>
            </a:xfrm>
          </p:grpSpPr>
          <p:sp>
            <p:nvSpPr>
              <p:cNvPr id="77" name="AutoShape 19"/>
              <p:cNvSpPr>
                <a:spLocks noChangeArrowheads="1"/>
              </p:cNvSpPr>
              <p:nvPr/>
            </p:nvSpPr>
            <p:spPr bwMode="gray">
              <a:xfrm>
                <a:off x="2976" y="2491"/>
                <a:ext cx="1152" cy="624"/>
              </a:xfrm>
              <a:prstGeom prst="roundRect">
                <a:avLst>
                  <a:gd name="adj" fmla="val 11921"/>
                </a:avLst>
              </a:prstGeom>
              <a:solidFill>
                <a:srgbClr val="0070C0">
                  <a:alpha val="28000"/>
                </a:srgbClr>
              </a:solidFill>
              <a:ln w="25400">
                <a:solidFill>
                  <a:srgbClr val="FEFEFE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/>
              </a:p>
            </p:txBody>
          </p:sp>
          <p:sp>
            <p:nvSpPr>
              <p:cNvPr id="78" name="Freeform 20"/>
              <p:cNvSpPr>
                <a:spLocks/>
              </p:cNvSpPr>
              <p:nvPr/>
            </p:nvSpPr>
            <p:spPr bwMode="gray">
              <a:xfrm>
                <a:off x="3030" y="2598"/>
                <a:ext cx="427" cy="41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8627"/>
                      <a:invGamma/>
                    </a:schemeClr>
                  </a:gs>
                  <a:gs pos="5000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8627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ko-KR" altLang="en-US"/>
              </a:p>
            </p:txBody>
          </p:sp>
        </p:grpSp>
        <p:sp>
          <p:nvSpPr>
            <p:cNvPr id="51" name="직사각형 50"/>
            <p:cNvSpPr/>
            <p:nvPr/>
          </p:nvSpPr>
          <p:spPr>
            <a:xfrm>
              <a:off x="8766176" y="1147764"/>
              <a:ext cx="4064189" cy="4556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1200" dirty="0">
                  <a:latin typeface="한컴 솔잎 B" pitchFamily="18" charset="-127"/>
                  <a:ea typeface="한컴 솔잎 B" pitchFamily="18" charset="-127"/>
                </a:rPr>
                <a:t>석면 제거 공사기간 약 </a:t>
              </a:r>
              <a:r>
                <a:rPr lang="en-US" altLang="ko-KR" sz="1200" dirty="0" smtClean="0">
                  <a:latin typeface="한컴 솔잎 B" pitchFamily="18" charset="-127"/>
                  <a:ea typeface="한컴 솔잎 B" pitchFamily="18" charset="-127"/>
                </a:rPr>
                <a:t>52</a:t>
              </a:r>
              <a:r>
                <a:rPr lang="ko-KR" altLang="en-US" sz="1200" dirty="0" smtClean="0">
                  <a:latin typeface="한컴 솔잎 B" pitchFamily="18" charset="-127"/>
                  <a:ea typeface="한컴 솔잎 B" pitchFamily="18" charset="-127"/>
                </a:rPr>
                <a:t>일 </a:t>
              </a:r>
              <a:r>
                <a:rPr lang="ko-KR" altLang="en-US" sz="1200" dirty="0">
                  <a:latin typeface="한컴 솔잎 B" pitchFamily="18" charset="-127"/>
                  <a:ea typeface="한컴 솔잎 B" pitchFamily="18" charset="-127"/>
                </a:rPr>
                <a:t>소요</a:t>
              </a:r>
            </a:p>
          </p:txBody>
        </p:sp>
        <p:sp>
          <p:nvSpPr>
            <p:cNvPr id="53" name="오른쪽 화살표 52"/>
            <p:cNvSpPr/>
            <p:nvPr/>
          </p:nvSpPr>
          <p:spPr>
            <a:xfrm>
              <a:off x="4859338" y="3995738"/>
              <a:ext cx="584200" cy="401637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4" name="오른쪽 화살표 53"/>
            <p:cNvSpPr/>
            <p:nvPr/>
          </p:nvSpPr>
          <p:spPr>
            <a:xfrm>
              <a:off x="9240838" y="3995738"/>
              <a:ext cx="511175" cy="401637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6" name="오른쪽 화살표 55"/>
            <p:cNvSpPr/>
            <p:nvPr/>
          </p:nvSpPr>
          <p:spPr>
            <a:xfrm>
              <a:off x="4859338" y="7172325"/>
              <a:ext cx="584200" cy="401638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7" name="오른쪽 화살표 56"/>
            <p:cNvSpPr/>
            <p:nvPr/>
          </p:nvSpPr>
          <p:spPr>
            <a:xfrm>
              <a:off x="9240838" y="7172325"/>
              <a:ext cx="511175" cy="401638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8" name="오른쪽 화살표 57"/>
            <p:cNvSpPr/>
            <p:nvPr/>
          </p:nvSpPr>
          <p:spPr>
            <a:xfrm rot="19848067">
              <a:off x="2655888" y="4660900"/>
              <a:ext cx="584200" cy="401638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9" name="오른쪽 화살표 58"/>
            <p:cNvSpPr/>
            <p:nvPr/>
          </p:nvSpPr>
          <p:spPr>
            <a:xfrm rot="2700000">
              <a:off x="2615407" y="6371431"/>
              <a:ext cx="584200" cy="401637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0" name="위로 굽은 화살표 59"/>
            <p:cNvSpPr/>
            <p:nvPr/>
          </p:nvSpPr>
          <p:spPr>
            <a:xfrm rot="5400000">
              <a:off x="9825037" y="8194676"/>
              <a:ext cx="803275" cy="292100"/>
            </a:xfrm>
            <a:prstGeom prst="bentUp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2" name="위로 굽은 화살표 61"/>
            <p:cNvSpPr/>
            <p:nvPr/>
          </p:nvSpPr>
          <p:spPr>
            <a:xfrm rot="5400000">
              <a:off x="4676775" y="7866063"/>
              <a:ext cx="1204913" cy="401637"/>
            </a:xfrm>
            <a:prstGeom prst="bentUp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3" name="위로 굽은 화살표 62"/>
            <p:cNvSpPr/>
            <p:nvPr/>
          </p:nvSpPr>
          <p:spPr>
            <a:xfrm rot="5400000">
              <a:off x="4110831" y="4817269"/>
              <a:ext cx="620713" cy="949325"/>
            </a:xfrm>
            <a:prstGeom prst="bentUpArrow">
              <a:avLst>
                <a:gd name="adj1" fmla="val 25000"/>
                <a:gd name="adj2" fmla="val 21705"/>
                <a:gd name="adj3" fmla="val 25000"/>
              </a:avLst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4" name="오른쪽 화살표 63"/>
            <p:cNvSpPr/>
            <p:nvPr/>
          </p:nvSpPr>
          <p:spPr>
            <a:xfrm>
              <a:off x="7232650" y="5372100"/>
              <a:ext cx="292100" cy="230188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5" name="오른쪽 화살표 64"/>
            <p:cNvSpPr/>
            <p:nvPr/>
          </p:nvSpPr>
          <p:spPr>
            <a:xfrm rot="5400000">
              <a:off x="7944644" y="6168231"/>
              <a:ext cx="730250" cy="255588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0" name="오른쪽 화살표 69"/>
            <p:cNvSpPr/>
            <p:nvPr/>
          </p:nvSpPr>
          <p:spPr>
            <a:xfrm rot="1800000">
              <a:off x="12099925" y="4346575"/>
              <a:ext cx="782638" cy="401638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1" name="오른쪽 화살표 70"/>
            <p:cNvSpPr/>
            <p:nvPr/>
          </p:nvSpPr>
          <p:spPr>
            <a:xfrm rot="18889347">
              <a:off x="12053888" y="6721475"/>
              <a:ext cx="954088" cy="401637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9971088" y="2462213"/>
              <a:ext cx="109537" cy="1022350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3946525" y="2462213"/>
              <a:ext cx="109538" cy="1022350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4" name="오른쪽 화살표 73"/>
            <p:cNvSpPr/>
            <p:nvPr/>
          </p:nvSpPr>
          <p:spPr>
            <a:xfrm>
              <a:off x="3946525" y="2316163"/>
              <a:ext cx="1058863" cy="219075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75" name="모서리가 둥근 직사각형 74"/>
            <p:cNvSpPr/>
            <p:nvPr/>
          </p:nvSpPr>
          <p:spPr>
            <a:xfrm>
              <a:off x="10667510" y="2060529"/>
              <a:ext cx="2768176" cy="766774"/>
            </a:xfrm>
            <a:prstGeom prst="roundRect">
              <a:avLst/>
            </a:prstGeom>
            <a:solidFill>
              <a:srgbClr val="EAAE6C">
                <a:alpha val="4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200" dirty="0" smtClean="0">
                  <a:solidFill>
                    <a:schemeClr val="tx1"/>
                  </a:solidFill>
                  <a:latin typeface="한컴 솔잎 B" pitchFamily="18" charset="-127"/>
                  <a:ea typeface="한컴 솔잎 B" pitchFamily="18" charset="-127"/>
                </a:rPr>
                <a:t>관할노동부 완료신고</a:t>
              </a:r>
              <a:endParaRPr lang="ko-KR" altLang="en-US" sz="12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endParaRPr>
            </a:p>
          </p:txBody>
        </p:sp>
        <p:sp>
          <p:nvSpPr>
            <p:cNvPr id="76" name="오른쪽 화살표 75"/>
            <p:cNvSpPr/>
            <p:nvPr/>
          </p:nvSpPr>
          <p:spPr>
            <a:xfrm>
              <a:off x="9977896" y="2316163"/>
              <a:ext cx="664298" cy="219075"/>
            </a:xfrm>
            <a:prstGeom prst="rightArrow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55" name="직사각형 54"/>
          <p:cNvSpPr/>
          <p:nvPr/>
        </p:nvSpPr>
        <p:spPr>
          <a:xfrm>
            <a:off x="5113467" y="4118327"/>
            <a:ext cx="1322061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rPr>
              <a:t>공기질측정</a:t>
            </a:r>
            <a:r>
              <a:rPr lang="ko-KR" altLang="en-US" sz="10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rPr>
              <a:t>수시보고</a:t>
            </a:r>
            <a:endParaRPr lang="en-US" altLang="ko-KR" sz="1000" dirty="0">
              <a:solidFill>
                <a:schemeClr val="tx1"/>
              </a:solidFill>
              <a:latin typeface="한컴 솔잎 B" pitchFamily="18" charset="-127"/>
              <a:ea typeface="한컴 솔잎 B" pitchFamily="18" charset="-127"/>
            </a:endParaRPr>
          </a:p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rPr>
              <a:t>비산측정</a:t>
            </a:r>
            <a:r>
              <a:rPr lang="ko-KR" altLang="en-US" sz="10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rPr>
              <a:t>수시보고</a:t>
            </a:r>
            <a:endParaRPr lang="ko-KR" altLang="en-US" sz="1000" dirty="0">
              <a:solidFill>
                <a:schemeClr val="tx1"/>
              </a:solidFill>
              <a:latin typeface="한컴 솔잎 B" pitchFamily="18" charset="-127"/>
              <a:ea typeface="한컴 솔잎 B" pitchFamily="18" charset="-127"/>
            </a:endParaRPr>
          </a:p>
        </p:txBody>
      </p:sp>
      <p:sp>
        <p:nvSpPr>
          <p:cNvPr id="61" name="위로 굽은 화살표 60"/>
          <p:cNvSpPr/>
          <p:nvPr/>
        </p:nvSpPr>
        <p:spPr>
          <a:xfrm>
            <a:off x="2370086" y="4116233"/>
            <a:ext cx="1471351" cy="277314"/>
          </a:xfrm>
          <a:prstGeom prst="bentUpArrow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2370086" y="4393547"/>
            <a:ext cx="79949" cy="186035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2468365" y="4214052"/>
            <a:ext cx="1303337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000" dirty="0">
                <a:solidFill>
                  <a:schemeClr val="tx1"/>
                </a:solidFill>
                <a:latin typeface="한컴 솔잎 B" pitchFamily="18" charset="-127"/>
                <a:ea typeface="한컴 솔잎 B" pitchFamily="18" charset="-127"/>
              </a:rPr>
              <a:t>감리자 승인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9592" y="768124"/>
            <a:ext cx="595842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ko-KR" altLang="en-US" sz="1600" spc="100" dirty="0" smtClean="0">
                <a:solidFill>
                  <a:schemeClr val="tx2">
                    <a:lumMod val="75000"/>
                  </a:schemeClr>
                </a:solidFill>
                <a:latin typeface="한컴 솔잎 B" pitchFamily="18" charset="-127"/>
                <a:ea typeface="한컴 솔잎 B" pitchFamily="18" charset="-127"/>
              </a:rPr>
              <a:t> 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석면해체제거작업 안전관리</a:t>
            </a:r>
            <a:r>
              <a:rPr lang="en-US" altLang="ko-KR" sz="2000" b="1" spc="1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모니터단</a:t>
            </a:r>
            <a:r>
              <a:rPr lang="en-US" altLang="ko-KR" sz="2000" b="1" spc="1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 smtClean="0">
              <a:solidFill>
                <a:srgbClr val="C0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612648" y="825462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8" name="자유형 27"/>
          <p:cNvSpPr/>
          <p:nvPr/>
        </p:nvSpPr>
        <p:spPr>
          <a:xfrm>
            <a:off x="459107" y="1285860"/>
            <a:ext cx="8391814" cy="5143536"/>
          </a:xfrm>
          <a:custGeom>
            <a:avLst/>
            <a:gdLst>
              <a:gd name="connsiteX0" fmla="*/ 0 w 11247527"/>
              <a:gd name="connsiteY0" fmla="*/ 0 h 5160493"/>
              <a:gd name="connsiteX1" fmla="*/ 11247527 w 11247527"/>
              <a:gd name="connsiteY1" fmla="*/ 0 h 5160493"/>
              <a:gd name="connsiteX2" fmla="*/ 11247527 w 11247527"/>
              <a:gd name="connsiteY2" fmla="*/ 3697443 h 5160493"/>
              <a:gd name="connsiteX3" fmla="*/ 8441886 w 11247527"/>
              <a:gd name="connsiteY3" fmla="*/ 5160493 h 5160493"/>
              <a:gd name="connsiteX4" fmla="*/ 0 w 11247527"/>
              <a:gd name="connsiteY4" fmla="*/ 5160493 h 516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527" h="5160493">
                <a:moveTo>
                  <a:pt x="0" y="0"/>
                </a:moveTo>
                <a:lnTo>
                  <a:pt x="11247527" y="0"/>
                </a:lnTo>
                <a:lnTo>
                  <a:pt x="11247527" y="3697443"/>
                </a:lnTo>
                <a:lnTo>
                  <a:pt x="8441886" y="5160493"/>
                </a:lnTo>
                <a:lnTo>
                  <a:pt x="0" y="5160493"/>
                </a:lnTo>
                <a:close/>
              </a:path>
            </a:pathLst>
          </a:custGeom>
          <a:solidFill>
            <a:srgbClr val="73C0B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 algn="just">
              <a:lnSpc>
                <a:spcPct val="200000"/>
              </a:lnSpc>
            </a:pPr>
            <a:r>
              <a:rPr lang="ko-KR" altLang="en-US" sz="2100" spc="-150" dirty="0" smtClean="0">
                <a:solidFill>
                  <a:schemeClr val="accent5">
                    <a:lumMod val="75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● </a:t>
            </a:r>
            <a:r>
              <a:rPr lang="ko-KR" altLang="en-US" sz="2000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학교현장 석면 오염 방지를 위하여 외부인으로 구성</a:t>
            </a:r>
            <a:endParaRPr lang="en-US" altLang="ko-KR" sz="2000" spc="-150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000" spc="-150" dirty="0" smtClean="0">
                <a:solidFill>
                  <a:schemeClr val="accent5">
                    <a:lumMod val="75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● </a:t>
            </a:r>
            <a:r>
              <a:rPr lang="ko-KR" altLang="en-US" sz="2000" spc="-150" dirty="0" err="1" smtClean="0">
                <a:solidFill>
                  <a:schemeClr val="accent5">
                    <a:lumMod val="75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모니터단</a:t>
            </a:r>
            <a:r>
              <a:rPr lang="ko-KR" altLang="en-US" sz="2000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ko-KR" altLang="en-US" sz="2000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구성 </a:t>
            </a:r>
            <a:r>
              <a:rPr lang="en-US" altLang="ko-KR" sz="2000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: </a:t>
            </a:r>
            <a:r>
              <a:rPr lang="ko-KR" altLang="en-US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학부모</a:t>
            </a:r>
            <a:r>
              <a:rPr lang="en-US" altLang="ko-KR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, </a:t>
            </a:r>
            <a:r>
              <a:rPr lang="ko-KR" altLang="en-US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학교관계자</a:t>
            </a:r>
            <a:r>
              <a:rPr lang="en-US" altLang="ko-KR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 , </a:t>
            </a:r>
            <a:r>
              <a:rPr lang="ko-KR" altLang="en-US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환경관련종사자</a:t>
            </a:r>
            <a:r>
              <a:rPr lang="en-US" altLang="ko-KR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 (</a:t>
            </a:r>
            <a:r>
              <a:rPr lang="ko-KR" altLang="en-US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총 </a:t>
            </a:r>
            <a:r>
              <a:rPr lang="en-US" altLang="ko-KR" sz="2000" b="1" u="sng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3</a:t>
            </a:r>
            <a:r>
              <a:rPr lang="ko-KR" altLang="en-US" sz="2000" b="1" u="sng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명</a:t>
            </a:r>
            <a:r>
              <a:rPr lang="ko-KR" altLang="en-US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 이상</a:t>
            </a:r>
            <a:r>
              <a:rPr lang="en-US" altLang="ko-KR" sz="2000" b="1" spc="-150" dirty="0" smtClean="0">
                <a:solidFill>
                  <a:srgbClr val="C00000"/>
                </a:solidFill>
                <a:latin typeface="한컴 윤고딕 230" pitchFamily="18" charset="-127"/>
                <a:ea typeface="한컴 윤고딕 230" pitchFamily="18" charset="-127"/>
              </a:rPr>
              <a:t>)</a:t>
            </a:r>
          </a:p>
          <a:p>
            <a:pPr algn="just">
              <a:lnSpc>
                <a:spcPct val="200000"/>
              </a:lnSpc>
            </a:pPr>
            <a:endParaRPr lang="en-US" altLang="ko-KR" sz="2000" b="1" spc="-150" dirty="0">
              <a:solidFill>
                <a:srgbClr val="C00000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200000"/>
              </a:lnSpc>
            </a:pPr>
            <a:endParaRPr lang="en-US" altLang="ko-KR" sz="2000" b="1" spc="-150" dirty="0" smtClean="0">
              <a:solidFill>
                <a:srgbClr val="C00000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000" spc="-150" dirty="0" smtClean="0">
                <a:solidFill>
                  <a:schemeClr val="accent5">
                    <a:lumMod val="75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● </a:t>
            </a:r>
            <a:r>
              <a:rPr lang="ko-KR" altLang="en-US" sz="2000" spc="-150" dirty="0" err="1" smtClean="0">
                <a:solidFill>
                  <a:schemeClr val="accent5">
                    <a:lumMod val="75000"/>
                  </a:schemeClr>
                </a:solidFill>
                <a:latin typeface="한컴 윤고딕 230" pitchFamily="18" charset="-127"/>
                <a:ea typeface="한컴 윤고딕 230" pitchFamily="18" charset="-127"/>
              </a:rPr>
              <a:t>모니터단</a:t>
            </a:r>
            <a:r>
              <a:rPr lang="ko-KR" altLang="en-US" sz="2000" b="1" spc="-150" dirty="0" err="1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의</a:t>
            </a:r>
            <a:r>
              <a:rPr lang="ko-KR" altLang="en-US" sz="2000" b="1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 </a:t>
            </a:r>
            <a:r>
              <a:rPr lang="ko-KR" altLang="en-US" sz="2000" b="1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역할</a:t>
            </a:r>
            <a:endParaRPr lang="en-US" altLang="ko-KR" sz="2000" b="1" spc="-150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ko-KR" altLang="en-US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현장에서 행하는 석면 감리활동 참여</a:t>
            </a:r>
            <a:r>
              <a:rPr lang="en-US" altLang="ko-KR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(</a:t>
            </a:r>
            <a:r>
              <a:rPr lang="ko-KR" altLang="en-US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보양 점검 및 시료채취 등 주요 </a:t>
            </a:r>
            <a:r>
              <a:rPr lang="ko-KR" altLang="en-US" spc="-150" dirty="0" err="1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공정시</a:t>
            </a:r>
            <a:r>
              <a:rPr lang="ko-KR" altLang="en-US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 입회</a:t>
            </a:r>
            <a:r>
              <a:rPr lang="en-US" altLang="ko-KR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ko-KR" altLang="en-US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석면오염 가능성 있는 경우 감리인 및 감독기관 보고 및 개선 요청</a:t>
            </a:r>
            <a:endParaRPr lang="en-US" altLang="ko-KR" spc="-150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ko-KR" altLang="en-US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석면오염 잠재위험 발굴 및 개선 요청</a:t>
            </a:r>
            <a:endParaRPr lang="en-US" altLang="ko-KR" spc="-150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ko-KR" altLang="en-US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정밀 청소 </a:t>
            </a:r>
            <a:r>
              <a:rPr lang="ko-KR" altLang="en-US" spc="-150" dirty="0" err="1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완료후</a:t>
            </a:r>
            <a:r>
              <a:rPr lang="ko-KR" altLang="en-US" spc="-150" dirty="0" smtClean="0">
                <a:solidFill>
                  <a:schemeClr val="tx1"/>
                </a:solidFill>
                <a:latin typeface="한컴 윤고딕 230" pitchFamily="18" charset="-127"/>
                <a:ea typeface="한컴 윤고딕 230" pitchFamily="18" charset="-127"/>
              </a:rPr>
              <a:t> 점검</a:t>
            </a:r>
            <a:endParaRPr lang="en-US" altLang="ko-KR" spc="-150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 b="1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 b="1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150000"/>
              </a:lnSpc>
            </a:pPr>
            <a:endParaRPr lang="ko-KR" altLang="en-US" sz="2000" b="1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 b="1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150000"/>
              </a:lnSpc>
            </a:pPr>
            <a:endParaRPr lang="ko-KR" altLang="en-US" sz="2000" b="1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2000" b="1" dirty="0" smtClean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  <a:p>
            <a:pPr algn="just">
              <a:lnSpc>
                <a:spcPct val="150000"/>
              </a:lnSpc>
            </a:pPr>
            <a:endParaRPr lang="ko-KR" altLang="en-US" sz="2000" b="1" dirty="0">
              <a:solidFill>
                <a:schemeClr val="tx1"/>
              </a:solidFill>
              <a:latin typeface="한컴 윤고딕 230" pitchFamily="18" charset="-127"/>
              <a:ea typeface="한컴 윤고딕 230" pitchFamily="18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931397"/>
              </p:ext>
            </p:extLst>
          </p:nvPr>
        </p:nvGraphicFramePr>
        <p:xfrm>
          <a:off x="857224" y="2680340"/>
          <a:ext cx="763285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3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0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7901"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나무B" pitchFamily="18" charset="-127"/>
                          <a:ea typeface="HY나무B" pitchFamily="18" charset="-127"/>
                        </a:rPr>
                        <a:t>소속</a:t>
                      </a:r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나무B" pitchFamily="18" charset="-127"/>
                          <a:ea typeface="HY나무B" pitchFamily="18" charset="-127"/>
                        </a:rPr>
                        <a:t>직</a:t>
                      </a:r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나무B" pitchFamily="18" charset="-127"/>
                          <a:ea typeface="HY나무B" pitchFamily="18" charset="-127"/>
                        </a:rPr>
                        <a:t>성명</a:t>
                      </a:r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나무B" pitchFamily="18" charset="-127"/>
                          <a:ea typeface="HY나무B" pitchFamily="18" charset="-127"/>
                        </a:rPr>
                        <a:t>비고</a:t>
                      </a:r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9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나무B" pitchFamily="18" charset="-127"/>
                          <a:ea typeface="HY나무B" pitchFamily="18" charset="-127"/>
                        </a:rPr>
                        <a:t>1</a:t>
                      </a:r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9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나무B" pitchFamily="18" charset="-127"/>
                          <a:ea typeface="HY나무B" pitchFamily="18" charset="-127"/>
                        </a:rPr>
                        <a:t>2</a:t>
                      </a:r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9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나무B" pitchFamily="18" charset="-127"/>
                          <a:ea typeface="HY나무B" pitchFamily="18" charset="-127"/>
                        </a:rPr>
                        <a:t>3</a:t>
                      </a:r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>
                    <a:solidFill>
                      <a:srgbClr val="009999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HY나무B" pitchFamily="18" charset="-127"/>
                        <a:ea typeface="HY나무B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7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1296766" y="428604"/>
            <a:ext cx="138758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939576" y="825462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45" name="AutoShape 2"/>
          <p:cNvSpPr>
            <a:spLocks noChangeArrowheads="1"/>
          </p:cNvSpPr>
          <p:nvPr/>
        </p:nvSpPr>
        <p:spPr bwMode="gray">
          <a:xfrm flipV="1">
            <a:off x="138870" y="1214422"/>
            <a:ext cx="8825618" cy="514353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algn="ctr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ko-KR" altLang="ko-KR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2" name="제목 15"/>
          <p:cNvSpPr txBox="1">
            <a:spLocks/>
          </p:cNvSpPr>
          <p:nvPr/>
        </p:nvSpPr>
        <p:spPr>
          <a:xfrm>
            <a:off x="1398466" y="785794"/>
            <a:ext cx="3244972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공 사 순 서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681174" y="1916832"/>
            <a:ext cx="3105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공사 전 작업자에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97" name="Oval 16"/>
          <p:cNvSpPr>
            <a:spLocks noChangeAspect="1" noChangeArrowheads="1"/>
          </p:cNvSpPr>
          <p:nvPr/>
        </p:nvSpPr>
        <p:spPr bwMode="auto">
          <a:xfrm>
            <a:off x="285735" y="1959474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01" name="TextBox 37"/>
          <p:cNvSpPr txBox="1">
            <a:spLocks noChangeArrowheads="1"/>
          </p:cNvSpPr>
          <p:nvPr/>
        </p:nvSpPr>
        <p:spPr bwMode="auto">
          <a:xfrm>
            <a:off x="357173" y="2042407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gray">
          <a:xfrm>
            <a:off x="406226" y="1285860"/>
            <a:ext cx="189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Candara" pitchFamily="34" charset="0"/>
                <a:ea typeface="굴림" pitchFamily="50" charset="-127"/>
              </a:rPr>
              <a:t>Contents </a:t>
            </a:r>
            <a:r>
              <a:rPr lang="en-US" altLang="ko-KR" b="1" dirty="0" smtClean="0">
                <a:solidFill>
                  <a:schemeClr val="bg1"/>
                </a:solidFill>
                <a:latin typeface="Candara" pitchFamily="34" charset="0"/>
                <a:ea typeface="굴림" pitchFamily="50" charset="-127"/>
              </a:rPr>
              <a:t>3</a:t>
            </a:r>
            <a:endParaRPr lang="en-US" altLang="ko-KR" b="1" dirty="0">
              <a:solidFill>
                <a:schemeClr val="bg1"/>
              </a:solidFill>
              <a:latin typeface="Candara" pitchFamily="34" charset="0"/>
              <a:ea typeface="굴림" pitchFamily="50" charset="-127"/>
            </a:endParaRPr>
          </a:p>
        </p:txBody>
      </p:sp>
      <p:sp useBgFill="1">
        <p:nvSpPr>
          <p:cNvPr id="25" name="Freeform 22"/>
          <p:cNvSpPr>
            <a:spLocks noEditPoints="1"/>
          </p:cNvSpPr>
          <p:nvPr/>
        </p:nvSpPr>
        <p:spPr bwMode="auto">
          <a:xfrm rot="3120526" flipH="1">
            <a:off x="77191" y="1419189"/>
            <a:ext cx="424213" cy="357986"/>
          </a:xfrm>
          <a:custGeom>
            <a:avLst/>
            <a:gdLst>
              <a:gd name="T0" fmla="*/ 642 w 882"/>
              <a:gd name="T1" fmla="*/ 858 h 909"/>
              <a:gd name="T2" fmla="*/ 739 w 882"/>
              <a:gd name="T3" fmla="*/ 788 h 909"/>
              <a:gd name="T4" fmla="*/ 667 w 882"/>
              <a:gd name="T5" fmla="*/ 689 h 909"/>
              <a:gd name="T6" fmla="*/ 692 w 882"/>
              <a:gd name="T7" fmla="*/ 661 h 909"/>
              <a:gd name="T8" fmla="*/ 708 w 882"/>
              <a:gd name="T9" fmla="*/ 639 h 909"/>
              <a:gd name="T10" fmla="*/ 817 w 882"/>
              <a:gd name="T11" fmla="*/ 690 h 909"/>
              <a:gd name="T12" fmla="*/ 870 w 882"/>
              <a:gd name="T13" fmla="*/ 557 h 909"/>
              <a:gd name="T14" fmla="*/ 758 w 882"/>
              <a:gd name="T15" fmla="*/ 516 h 909"/>
              <a:gd name="T16" fmla="*/ 765 w 882"/>
              <a:gd name="T17" fmla="*/ 462 h 909"/>
              <a:gd name="T18" fmla="*/ 882 w 882"/>
              <a:gd name="T19" fmla="*/ 462 h 909"/>
              <a:gd name="T20" fmla="*/ 862 w 882"/>
              <a:gd name="T21" fmla="*/ 320 h 909"/>
              <a:gd name="T22" fmla="*/ 749 w 882"/>
              <a:gd name="T23" fmla="*/ 340 h 909"/>
              <a:gd name="T24" fmla="*/ 732 w 882"/>
              <a:gd name="T25" fmla="*/ 295 h 909"/>
              <a:gd name="T26" fmla="*/ 823 w 882"/>
              <a:gd name="T27" fmla="*/ 227 h 909"/>
              <a:gd name="T28" fmla="*/ 745 w 882"/>
              <a:gd name="T29" fmla="*/ 125 h 909"/>
              <a:gd name="T30" fmla="*/ 657 w 882"/>
              <a:gd name="T31" fmla="*/ 193 h 909"/>
              <a:gd name="T32" fmla="*/ 642 w 882"/>
              <a:gd name="T33" fmla="*/ 179 h 909"/>
              <a:gd name="T34" fmla="*/ 625 w 882"/>
              <a:gd name="T35" fmla="*/ 166 h 909"/>
              <a:gd name="T36" fmla="*/ 664 w 882"/>
              <a:gd name="T37" fmla="*/ 62 h 909"/>
              <a:gd name="T38" fmla="*/ 543 w 882"/>
              <a:gd name="T39" fmla="*/ 12 h 909"/>
              <a:gd name="T40" fmla="*/ 510 w 882"/>
              <a:gd name="T41" fmla="*/ 113 h 909"/>
              <a:gd name="T42" fmla="*/ 443 w 882"/>
              <a:gd name="T43" fmla="*/ 103 h 909"/>
              <a:gd name="T44" fmla="*/ 437 w 882"/>
              <a:gd name="T45" fmla="*/ 0 h 909"/>
              <a:gd name="T46" fmla="*/ 321 w 882"/>
              <a:gd name="T47" fmla="*/ 18 h 909"/>
              <a:gd name="T48" fmla="*/ 331 w 882"/>
              <a:gd name="T49" fmla="*/ 120 h 909"/>
              <a:gd name="T50" fmla="*/ 277 w 882"/>
              <a:gd name="T51" fmla="*/ 144 h 909"/>
              <a:gd name="T52" fmla="*/ 217 w 882"/>
              <a:gd name="T53" fmla="*/ 64 h 909"/>
              <a:gd name="T54" fmla="*/ 134 w 882"/>
              <a:gd name="T55" fmla="*/ 130 h 909"/>
              <a:gd name="T56" fmla="*/ 187 w 882"/>
              <a:gd name="T57" fmla="*/ 216 h 909"/>
              <a:gd name="T58" fmla="*/ 175 w 882"/>
              <a:gd name="T59" fmla="*/ 231 h 909"/>
              <a:gd name="T60" fmla="*/ 161 w 882"/>
              <a:gd name="T61" fmla="*/ 250 h 909"/>
              <a:gd name="T62" fmla="*/ 69 w 882"/>
              <a:gd name="T63" fmla="*/ 214 h 909"/>
              <a:gd name="T64" fmla="*/ 20 w 882"/>
              <a:gd name="T65" fmla="*/ 324 h 909"/>
              <a:gd name="T66" fmla="*/ 111 w 882"/>
              <a:gd name="T67" fmla="*/ 364 h 909"/>
              <a:gd name="T68" fmla="*/ 102 w 882"/>
              <a:gd name="T69" fmla="*/ 420 h 909"/>
              <a:gd name="T70" fmla="*/ 3 w 882"/>
              <a:gd name="T71" fmla="*/ 420 h 909"/>
              <a:gd name="T72" fmla="*/ 11 w 882"/>
              <a:gd name="T73" fmla="*/ 544 h 909"/>
              <a:gd name="T74" fmla="*/ 113 w 882"/>
              <a:gd name="T75" fmla="*/ 537 h 909"/>
              <a:gd name="T76" fmla="*/ 132 w 882"/>
              <a:gd name="T77" fmla="*/ 590 h 909"/>
              <a:gd name="T78" fmla="*/ 45 w 882"/>
              <a:gd name="T79" fmla="*/ 651 h 909"/>
              <a:gd name="T80" fmla="*/ 118 w 882"/>
              <a:gd name="T81" fmla="*/ 761 h 909"/>
              <a:gd name="T82" fmla="*/ 206 w 882"/>
              <a:gd name="T83" fmla="*/ 695 h 909"/>
              <a:gd name="T84" fmla="*/ 225 w 882"/>
              <a:gd name="T85" fmla="*/ 712 h 909"/>
              <a:gd name="T86" fmla="*/ 237 w 882"/>
              <a:gd name="T87" fmla="*/ 722 h 909"/>
              <a:gd name="T88" fmla="*/ 187 w 882"/>
              <a:gd name="T89" fmla="*/ 823 h 909"/>
              <a:gd name="T90" fmla="*/ 314 w 882"/>
              <a:gd name="T91" fmla="*/ 888 h 909"/>
              <a:gd name="T92" fmla="*/ 343 w 882"/>
              <a:gd name="T93" fmla="*/ 775 h 909"/>
              <a:gd name="T94" fmla="*/ 398 w 882"/>
              <a:gd name="T95" fmla="*/ 786 h 909"/>
              <a:gd name="T96" fmla="*/ 411 w 882"/>
              <a:gd name="T97" fmla="*/ 906 h 909"/>
              <a:gd name="T98" fmla="*/ 539 w 882"/>
              <a:gd name="T99" fmla="*/ 896 h 909"/>
              <a:gd name="T100" fmla="*/ 516 w 882"/>
              <a:gd name="T101" fmla="*/ 777 h 909"/>
              <a:gd name="T102" fmla="*/ 577 w 882"/>
              <a:gd name="T103" fmla="*/ 755 h 909"/>
              <a:gd name="T104" fmla="*/ 642 w 882"/>
              <a:gd name="T105" fmla="*/ 858 h 909"/>
              <a:gd name="T106" fmla="*/ 294 w 882"/>
              <a:gd name="T107" fmla="*/ 602 h 909"/>
              <a:gd name="T108" fmla="*/ 270 w 882"/>
              <a:gd name="T109" fmla="*/ 302 h 909"/>
              <a:gd name="T110" fmla="*/ 562 w 882"/>
              <a:gd name="T111" fmla="*/ 268 h 909"/>
              <a:gd name="T112" fmla="*/ 587 w 882"/>
              <a:gd name="T113" fmla="*/ 569 h 909"/>
              <a:gd name="T114" fmla="*/ 294 w 882"/>
              <a:gd name="T115" fmla="*/ 602 h 9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82"/>
              <a:gd name="T175" fmla="*/ 0 h 909"/>
              <a:gd name="T176" fmla="*/ 882 w 882"/>
              <a:gd name="T177" fmla="*/ 909 h 9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82" h="909">
                <a:moveTo>
                  <a:pt x="642" y="858"/>
                </a:moveTo>
                <a:cubicBezTo>
                  <a:pt x="677" y="839"/>
                  <a:pt x="709" y="816"/>
                  <a:pt x="739" y="788"/>
                </a:cubicBezTo>
                <a:cubicBezTo>
                  <a:pt x="667" y="689"/>
                  <a:pt x="667" y="689"/>
                  <a:pt x="667" y="689"/>
                </a:cubicBezTo>
                <a:cubicBezTo>
                  <a:pt x="676" y="680"/>
                  <a:pt x="684" y="671"/>
                  <a:pt x="692" y="661"/>
                </a:cubicBezTo>
                <a:cubicBezTo>
                  <a:pt x="698" y="653"/>
                  <a:pt x="703" y="646"/>
                  <a:pt x="708" y="639"/>
                </a:cubicBezTo>
                <a:cubicBezTo>
                  <a:pt x="817" y="690"/>
                  <a:pt x="817" y="690"/>
                  <a:pt x="817" y="690"/>
                </a:cubicBezTo>
                <a:cubicBezTo>
                  <a:pt x="842" y="648"/>
                  <a:pt x="860" y="603"/>
                  <a:pt x="870" y="557"/>
                </a:cubicBezTo>
                <a:cubicBezTo>
                  <a:pt x="758" y="516"/>
                  <a:pt x="758" y="516"/>
                  <a:pt x="758" y="516"/>
                </a:cubicBezTo>
                <a:cubicBezTo>
                  <a:pt x="762" y="498"/>
                  <a:pt x="764" y="480"/>
                  <a:pt x="765" y="462"/>
                </a:cubicBezTo>
                <a:cubicBezTo>
                  <a:pt x="882" y="462"/>
                  <a:pt x="882" y="462"/>
                  <a:pt x="882" y="462"/>
                </a:cubicBezTo>
                <a:cubicBezTo>
                  <a:pt x="882" y="414"/>
                  <a:pt x="876" y="366"/>
                  <a:pt x="862" y="320"/>
                </a:cubicBezTo>
                <a:cubicBezTo>
                  <a:pt x="749" y="340"/>
                  <a:pt x="749" y="340"/>
                  <a:pt x="749" y="340"/>
                </a:cubicBezTo>
                <a:cubicBezTo>
                  <a:pt x="744" y="325"/>
                  <a:pt x="739" y="310"/>
                  <a:pt x="732" y="295"/>
                </a:cubicBezTo>
                <a:cubicBezTo>
                  <a:pt x="823" y="227"/>
                  <a:pt x="823" y="227"/>
                  <a:pt x="823" y="227"/>
                </a:cubicBezTo>
                <a:cubicBezTo>
                  <a:pt x="802" y="190"/>
                  <a:pt x="776" y="156"/>
                  <a:pt x="745" y="125"/>
                </a:cubicBezTo>
                <a:cubicBezTo>
                  <a:pt x="657" y="193"/>
                  <a:pt x="657" y="193"/>
                  <a:pt x="657" y="193"/>
                </a:cubicBezTo>
                <a:cubicBezTo>
                  <a:pt x="652" y="188"/>
                  <a:pt x="647" y="183"/>
                  <a:pt x="642" y="179"/>
                </a:cubicBezTo>
                <a:cubicBezTo>
                  <a:pt x="636" y="175"/>
                  <a:pt x="631" y="170"/>
                  <a:pt x="625" y="166"/>
                </a:cubicBezTo>
                <a:cubicBezTo>
                  <a:pt x="664" y="62"/>
                  <a:pt x="664" y="62"/>
                  <a:pt x="664" y="62"/>
                </a:cubicBezTo>
                <a:cubicBezTo>
                  <a:pt x="625" y="39"/>
                  <a:pt x="585" y="22"/>
                  <a:pt x="543" y="12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488" y="107"/>
                  <a:pt x="466" y="104"/>
                  <a:pt x="443" y="103"/>
                </a:cubicBezTo>
                <a:cubicBezTo>
                  <a:pt x="437" y="0"/>
                  <a:pt x="437" y="0"/>
                  <a:pt x="437" y="0"/>
                </a:cubicBezTo>
                <a:cubicBezTo>
                  <a:pt x="398" y="0"/>
                  <a:pt x="359" y="6"/>
                  <a:pt x="321" y="18"/>
                </a:cubicBezTo>
                <a:cubicBezTo>
                  <a:pt x="331" y="120"/>
                  <a:pt x="331" y="120"/>
                  <a:pt x="331" y="120"/>
                </a:cubicBezTo>
                <a:cubicBezTo>
                  <a:pt x="313" y="126"/>
                  <a:pt x="294" y="134"/>
                  <a:pt x="277" y="14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187" y="82"/>
                  <a:pt x="159" y="104"/>
                  <a:pt x="134" y="130"/>
                </a:cubicBezTo>
                <a:cubicBezTo>
                  <a:pt x="187" y="216"/>
                  <a:pt x="187" y="216"/>
                  <a:pt x="187" y="216"/>
                </a:cubicBezTo>
                <a:cubicBezTo>
                  <a:pt x="183" y="221"/>
                  <a:pt x="179" y="226"/>
                  <a:pt x="175" y="231"/>
                </a:cubicBezTo>
                <a:cubicBezTo>
                  <a:pt x="170" y="237"/>
                  <a:pt x="165" y="244"/>
                  <a:pt x="161" y="250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47" y="249"/>
                  <a:pt x="31" y="286"/>
                  <a:pt x="20" y="324"/>
                </a:cubicBezTo>
                <a:cubicBezTo>
                  <a:pt x="111" y="364"/>
                  <a:pt x="111" y="364"/>
                  <a:pt x="111" y="364"/>
                </a:cubicBezTo>
                <a:cubicBezTo>
                  <a:pt x="107" y="382"/>
                  <a:pt x="104" y="401"/>
                  <a:pt x="102" y="420"/>
                </a:cubicBezTo>
                <a:cubicBezTo>
                  <a:pt x="3" y="420"/>
                  <a:pt x="3" y="420"/>
                  <a:pt x="3" y="420"/>
                </a:cubicBezTo>
                <a:cubicBezTo>
                  <a:pt x="0" y="462"/>
                  <a:pt x="3" y="503"/>
                  <a:pt x="11" y="544"/>
                </a:cubicBezTo>
                <a:cubicBezTo>
                  <a:pt x="113" y="537"/>
                  <a:pt x="113" y="537"/>
                  <a:pt x="113" y="537"/>
                </a:cubicBezTo>
                <a:cubicBezTo>
                  <a:pt x="118" y="555"/>
                  <a:pt x="124" y="572"/>
                  <a:pt x="132" y="590"/>
                </a:cubicBezTo>
                <a:cubicBezTo>
                  <a:pt x="45" y="651"/>
                  <a:pt x="45" y="651"/>
                  <a:pt x="45" y="651"/>
                </a:cubicBezTo>
                <a:cubicBezTo>
                  <a:pt x="64" y="691"/>
                  <a:pt x="88" y="728"/>
                  <a:pt x="118" y="761"/>
                </a:cubicBezTo>
                <a:cubicBezTo>
                  <a:pt x="206" y="695"/>
                  <a:pt x="206" y="695"/>
                  <a:pt x="206" y="695"/>
                </a:cubicBezTo>
                <a:cubicBezTo>
                  <a:pt x="212" y="701"/>
                  <a:pt x="218" y="707"/>
                  <a:pt x="225" y="712"/>
                </a:cubicBezTo>
                <a:cubicBezTo>
                  <a:pt x="229" y="716"/>
                  <a:pt x="233" y="719"/>
                  <a:pt x="237" y="722"/>
                </a:cubicBezTo>
                <a:cubicBezTo>
                  <a:pt x="187" y="823"/>
                  <a:pt x="187" y="823"/>
                  <a:pt x="187" y="823"/>
                </a:cubicBezTo>
                <a:cubicBezTo>
                  <a:pt x="226" y="853"/>
                  <a:pt x="270" y="874"/>
                  <a:pt x="314" y="888"/>
                </a:cubicBezTo>
                <a:cubicBezTo>
                  <a:pt x="343" y="775"/>
                  <a:pt x="343" y="775"/>
                  <a:pt x="343" y="775"/>
                </a:cubicBezTo>
                <a:cubicBezTo>
                  <a:pt x="361" y="781"/>
                  <a:pt x="380" y="784"/>
                  <a:pt x="398" y="786"/>
                </a:cubicBezTo>
                <a:cubicBezTo>
                  <a:pt x="411" y="906"/>
                  <a:pt x="411" y="906"/>
                  <a:pt x="411" y="906"/>
                </a:cubicBezTo>
                <a:cubicBezTo>
                  <a:pt x="454" y="909"/>
                  <a:pt x="497" y="906"/>
                  <a:pt x="539" y="896"/>
                </a:cubicBezTo>
                <a:cubicBezTo>
                  <a:pt x="516" y="777"/>
                  <a:pt x="516" y="777"/>
                  <a:pt x="516" y="777"/>
                </a:cubicBezTo>
                <a:cubicBezTo>
                  <a:pt x="537" y="772"/>
                  <a:pt x="558" y="764"/>
                  <a:pt x="577" y="755"/>
                </a:cubicBezTo>
                <a:lnTo>
                  <a:pt x="642" y="858"/>
                </a:lnTo>
                <a:close/>
                <a:moveTo>
                  <a:pt x="294" y="602"/>
                </a:moveTo>
                <a:cubicBezTo>
                  <a:pt x="207" y="529"/>
                  <a:pt x="196" y="394"/>
                  <a:pt x="270" y="302"/>
                </a:cubicBezTo>
                <a:cubicBezTo>
                  <a:pt x="344" y="209"/>
                  <a:pt x="475" y="194"/>
                  <a:pt x="562" y="268"/>
                </a:cubicBezTo>
                <a:cubicBezTo>
                  <a:pt x="650" y="342"/>
                  <a:pt x="661" y="477"/>
                  <a:pt x="587" y="569"/>
                </a:cubicBezTo>
                <a:cubicBezTo>
                  <a:pt x="513" y="661"/>
                  <a:pt x="382" y="676"/>
                  <a:pt x="294" y="602"/>
                </a:cubicBez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26" name="Freeform 22"/>
          <p:cNvSpPr>
            <a:spLocks noEditPoints="1"/>
          </p:cNvSpPr>
          <p:nvPr/>
        </p:nvSpPr>
        <p:spPr bwMode="auto">
          <a:xfrm rot="3869653" flipH="1">
            <a:off x="370779" y="1382619"/>
            <a:ext cx="294420" cy="248456"/>
          </a:xfrm>
          <a:custGeom>
            <a:avLst/>
            <a:gdLst>
              <a:gd name="T0" fmla="*/ 642 w 882"/>
              <a:gd name="T1" fmla="*/ 858 h 909"/>
              <a:gd name="T2" fmla="*/ 739 w 882"/>
              <a:gd name="T3" fmla="*/ 788 h 909"/>
              <a:gd name="T4" fmla="*/ 667 w 882"/>
              <a:gd name="T5" fmla="*/ 689 h 909"/>
              <a:gd name="T6" fmla="*/ 692 w 882"/>
              <a:gd name="T7" fmla="*/ 661 h 909"/>
              <a:gd name="T8" fmla="*/ 708 w 882"/>
              <a:gd name="T9" fmla="*/ 639 h 909"/>
              <a:gd name="T10" fmla="*/ 817 w 882"/>
              <a:gd name="T11" fmla="*/ 690 h 909"/>
              <a:gd name="T12" fmla="*/ 870 w 882"/>
              <a:gd name="T13" fmla="*/ 557 h 909"/>
              <a:gd name="T14" fmla="*/ 758 w 882"/>
              <a:gd name="T15" fmla="*/ 516 h 909"/>
              <a:gd name="T16" fmla="*/ 765 w 882"/>
              <a:gd name="T17" fmla="*/ 462 h 909"/>
              <a:gd name="T18" fmla="*/ 882 w 882"/>
              <a:gd name="T19" fmla="*/ 462 h 909"/>
              <a:gd name="T20" fmla="*/ 862 w 882"/>
              <a:gd name="T21" fmla="*/ 320 h 909"/>
              <a:gd name="T22" fmla="*/ 749 w 882"/>
              <a:gd name="T23" fmla="*/ 340 h 909"/>
              <a:gd name="T24" fmla="*/ 732 w 882"/>
              <a:gd name="T25" fmla="*/ 295 h 909"/>
              <a:gd name="T26" fmla="*/ 823 w 882"/>
              <a:gd name="T27" fmla="*/ 227 h 909"/>
              <a:gd name="T28" fmla="*/ 745 w 882"/>
              <a:gd name="T29" fmla="*/ 125 h 909"/>
              <a:gd name="T30" fmla="*/ 657 w 882"/>
              <a:gd name="T31" fmla="*/ 193 h 909"/>
              <a:gd name="T32" fmla="*/ 642 w 882"/>
              <a:gd name="T33" fmla="*/ 179 h 909"/>
              <a:gd name="T34" fmla="*/ 625 w 882"/>
              <a:gd name="T35" fmla="*/ 166 h 909"/>
              <a:gd name="T36" fmla="*/ 664 w 882"/>
              <a:gd name="T37" fmla="*/ 62 h 909"/>
              <a:gd name="T38" fmla="*/ 543 w 882"/>
              <a:gd name="T39" fmla="*/ 12 h 909"/>
              <a:gd name="T40" fmla="*/ 510 w 882"/>
              <a:gd name="T41" fmla="*/ 113 h 909"/>
              <a:gd name="T42" fmla="*/ 443 w 882"/>
              <a:gd name="T43" fmla="*/ 103 h 909"/>
              <a:gd name="T44" fmla="*/ 437 w 882"/>
              <a:gd name="T45" fmla="*/ 0 h 909"/>
              <a:gd name="T46" fmla="*/ 321 w 882"/>
              <a:gd name="T47" fmla="*/ 18 h 909"/>
              <a:gd name="T48" fmla="*/ 331 w 882"/>
              <a:gd name="T49" fmla="*/ 120 h 909"/>
              <a:gd name="T50" fmla="*/ 277 w 882"/>
              <a:gd name="T51" fmla="*/ 144 h 909"/>
              <a:gd name="T52" fmla="*/ 217 w 882"/>
              <a:gd name="T53" fmla="*/ 64 h 909"/>
              <a:gd name="T54" fmla="*/ 134 w 882"/>
              <a:gd name="T55" fmla="*/ 130 h 909"/>
              <a:gd name="T56" fmla="*/ 187 w 882"/>
              <a:gd name="T57" fmla="*/ 216 h 909"/>
              <a:gd name="T58" fmla="*/ 175 w 882"/>
              <a:gd name="T59" fmla="*/ 231 h 909"/>
              <a:gd name="T60" fmla="*/ 161 w 882"/>
              <a:gd name="T61" fmla="*/ 250 h 909"/>
              <a:gd name="T62" fmla="*/ 69 w 882"/>
              <a:gd name="T63" fmla="*/ 214 h 909"/>
              <a:gd name="T64" fmla="*/ 20 w 882"/>
              <a:gd name="T65" fmla="*/ 324 h 909"/>
              <a:gd name="T66" fmla="*/ 111 w 882"/>
              <a:gd name="T67" fmla="*/ 364 h 909"/>
              <a:gd name="T68" fmla="*/ 102 w 882"/>
              <a:gd name="T69" fmla="*/ 420 h 909"/>
              <a:gd name="T70" fmla="*/ 3 w 882"/>
              <a:gd name="T71" fmla="*/ 420 h 909"/>
              <a:gd name="T72" fmla="*/ 11 w 882"/>
              <a:gd name="T73" fmla="*/ 544 h 909"/>
              <a:gd name="T74" fmla="*/ 113 w 882"/>
              <a:gd name="T75" fmla="*/ 537 h 909"/>
              <a:gd name="T76" fmla="*/ 132 w 882"/>
              <a:gd name="T77" fmla="*/ 590 h 909"/>
              <a:gd name="T78" fmla="*/ 45 w 882"/>
              <a:gd name="T79" fmla="*/ 651 h 909"/>
              <a:gd name="T80" fmla="*/ 118 w 882"/>
              <a:gd name="T81" fmla="*/ 761 h 909"/>
              <a:gd name="T82" fmla="*/ 206 w 882"/>
              <a:gd name="T83" fmla="*/ 695 h 909"/>
              <a:gd name="T84" fmla="*/ 225 w 882"/>
              <a:gd name="T85" fmla="*/ 712 h 909"/>
              <a:gd name="T86" fmla="*/ 237 w 882"/>
              <a:gd name="T87" fmla="*/ 722 h 909"/>
              <a:gd name="T88" fmla="*/ 187 w 882"/>
              <a:gd name="T89" fmla="*/ 823 h 909"/>
              <a:gd name="T90" fmla="*/ 314 w 882"/>
              <a:gd name="T91" fmla="*/ 888 h 909"/>
              <a:gd name="T92" fmla="*/ 343 w 882"/>
              <a:gd name="T93" fmla="*/ 775 h 909"/>
              <a:gd name="T94" fmla="*/ 398 w 882"/>
              <a:gd name="T95" fmla="*/ 786 h 909"/>
              <a:gd name="T96" fmla="*/ 411 w 882"/>
              <a:gd name="T97" fmla="*/ 906 h 909"/>
              <a:gd name="T98" fmla="*/ 539 w 882"/>
              <a:gd name="T99" fmla="*/ 896 h 909"/>
              <a:gd name="T100" fmla="*/ 516 w 882"/>
              <a:gd name="T101" fmla="*/ 777 h 909"/>
              <a:gd name="T102" fmla="*/ 577 w 882"/>
              <a:gd name="T103" fmla="*/ 755 h 909"/>
              <a:gd name="T104" fmla="*/ 642 w 882"/>
              <a:gd name="T105" fmla="*/ 858 h 909"/>
              <a:gd name="T106" fmla="*/ 294 w 882"/>
              <a:gd name="T107" fmla="*/ 602 h 909"/>
              <a:gd name="T108" fmla="*/ 270 w 882"/>
              <a:gd name="T109" fmla="*/ 302 h 909"/>
              <a:gd name="T110" fmla="*/ 562 w 882"/>
              <a:gd name="T111" fmla="*/ 268 h 909"/>
              <a:gd name="T112" fmla="*/ 587 w 882"/>
              <a:gd name="T113" fmla="*/ 569 h 909"/>
              <a:gd name="T114" fmla="*/ 294 w 882"/>
              <a:gd name="T115" fmla="*/ 602 h 9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82"/>
              <a:gd name="T175" fmla="*/ 0 h 909"/>
              <a:gd name="T176" fmla="*/ 882 w 882"/>
              <a:gd name="T177" fmla="*/ 909 h 90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82" h="909">
                <a:moveTo>
                  <a:pt x="642" y="858"/>
                </a:moveTo>
                <a:cubicBezTo>
                  <a:pt x="677" y="839"/>
                  <a:pt x="709" y="816"/>
                  <a:pt x="739" y="788"/>
                </a:cubicBezTo>
                <a:cubicBezTo>
                  <a:pt x="667" y="689"/>
                  <a:pt x="667" y="689"/>
                  <a:pt x="667" y="689"/>
                </a:cubicBezTo>
                <a:cubicBezTo>
                  <a:pt x="676" y="680"/>
                  <a:pt x="684" y="671"/>
                  <a:pt x="692" y="661"/>
                </a:cubicBezTo>
                <a:cubicBezTo>
                  <a:pt x="698" y="653"/>
                  <a:pt x="703" y="646"/>
                  <a:pt x="708" y="639"/>
                </a:cubicBezTo>
                <a:cubicBezTo>
                  <a:pt x="817" y="690"/>
                  <a:pt x="817" y="690"/>
                  <a:pt x="817" y="690"/>
                </a:cubicBezTo>
                <a:cubicBezTo>
                  <a:pt x="842" y="648"/>
                  <a:pt x="860" y="603"/>
                  <a:pt x="870" y="557"/>
                </a:cubicBezTo>
                <a:cubicBezTo>
                  <a:pt x="758" y="516"/>
                  <a:pt x="758" y="516"/>
                  <a:pt x="758" y="516"/>
                </a:cubicBezTo>
                <a:cubicBezTo>
                  <a:pt x="762" y="498"/>
                  <a:pt x="764" y="480"/>
                  <a:pt x="765" y="462"/>
                </a:cubicBezTo>
                <a:cubicBezTo>
                  <a:pt x="882" y="462"/>
                  <a:pt x="882" y="462"/>
                  <a:pt x="882" y="462"/>
                </a:cubicBezTo>
                <a:cubicBezTo>
                  <a:pt x="882" y="414"/>
                  <a:pt x="876" y="366"/>
                  <a:pt x="862" y="320"/>
                </a:cubicBezTo>
                <a:cubicBezTo>
                  <a:pt x="749" y="340"/>
                  <a:pt x="749" y="340"/>
                  <a:pt x="749" y="340"/>
                </a:cubicBezTo>
                <a:cubicBezTo>
                  <a:pt x="744" y="325"/>
                  <a:pt x="739" y="310"/>
                  <a:pt x="732" y="295"/>
                </a:cubicBezTo>
                <a:cubicBezTo>
                  <a:pt x="823" y="227"/>
                  <a:pt x="823" y="227"/>
                  <a:pt x="823" y="227"/>
                </a:cubicBezTo>
                <a:cubicBezTo>
                  <a:pt x="802" y="190"/>
                  <a:pt x="776" y="156"/>
                  <a:pt x="745" y="125"/>
                </a:cubicBezTo>
                <a:cubicBezTo>
                  <a:pt x="657" y="193"/>
                  <a:pt x="657" y="193"/>
                  <a:pt x="657" y="193"/>
                </a:cubicBezTo>
                <a:cubicBezTo>
                  <a:pt x="652" y="188"/>
                  <a:pt x="647" y="183"/>
                  <a:pt x="642" y="179"/>
                </a:cubicBezTo>
                <a:cubicBezTo>
                  <a:pt x="636" y="175"/>
                  <a:pt x="631" y="170"/>
                  <a:pt x="625" y="166"/>
                </a:cubicBezTo>
                <a:cubicBezTo>
                  <a:pt x="664" y="62"/>
                  <a:pt x="664" y="62"/>
                  <a:pt x="664" y="62"/>
                </a:cubicBezTo>
                <a:cubicBezTo>
                  <a:pt x="625" y="39"/>
                  <a:pt x="585" y="22"/>
                  <a:pt x="543" y="12"/>
                </a:cubicBezTo>
                <a:cubicBezTo>
                  <a:pt x="510" y="113"/>
                  <a:pt x="510" y="113"/>
                  <a:pt x="510" y="113"/>
                </a:cubicBezTo>
                <a:cubicBezTo>
                  <a:pt x="488" y="107"/>
                  <a:pt x="466" y="104"/>
                  <a:pt x="443" y="103"/>
                </a:cubicBezTo>
                <a:cubicBezTo>
                  <a:pt x="437" y="0"/>
                  <a:pt x="437" y="0"/>
                  <a:pt x="437" y="0"/>
                </a:cubicBezTo>
                <a:cubicBezTo>
                  <a:pt x="398" y="0"/>
                  <a:pt x="359" y="6"/>
                  <a:pt x="321" y="18"/>
                </a:cubicBezTo>
                <a:cubicBezTo>
                  <a:pt x="331" y="120"/>
                  <a:pt x="331" y="120"/>
                  <a:pt x="331" y="120"/>
                </a:cubicBezTo>
                <a:cubicBezTo>
                  <a:pt x="313" y="126"/>
                  <a:pt x="294" y="134"/>
                  <a:pt x="277" y="14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187" y="82"/>
                  <a:pt x="159" y="104"/>
                  <a:pt x="134" y="130"/>
                </a:cubicBezTo>
                <a:cubicBezTo>
                  <a:pt x="187" y="216"/>
                  <a:pt x="187" y="216"/>
                  <a:pt x="187" y="216"/>
                </a:cubicBezTo>
                <a:cubicBezTo>
                  <a:pt x="183" y="221"/>
                  <a:pt x="179" y="226"/>
                  <a:pt x="175" y="231"/>
                </a:cubicBezTo>
                <a:cubicBezTo>
                  <a:pt x="170" y="237"/>
                  <a:pt x="165" y="244"/>
                  <a:pt x="161" y="250"/>
                </a:cubicBezTo>
                <a:cubicBezTo>
                  <a:pt x="69" y="214"/>
                  <a:pt x="69" y="214"/>
                  <a:pt x="69" y="214"/>
                </a:cubicBezTo>
                <a:cubicBezTo>
                  <a:pt x="47" y="249"/>
                  <a:pt x="31" y="286"/>
                  <a:pt x="20" y="324"/>
                </a:cubicBezTo>
                <a:cubicBezTo>
                  <a:pt x="111" y="364"/>
                  <a:pt x="111" y="364"/>
                  <a:pt x="111" y="364"/>
                </a:cubicBezTo>
                <a:cubicBezTo>
                  <a:pt x="107" y="382"/>
                  <a:pt x="104" y="401"/>
                  <a:pt x="102" y="420"/>
                </a:cubicBezTo>
                <a:cubicBezTo>
                  <a:pt x="3" y="420"/>
                  <a:pt x="3" y="420"/>
                  <a:pt x="3" y="420"/>
                </a:cubicBezTo>
                <a:cubicBezTo>
                  <a:pt x="0" y="462"/>
                  <a:pt x="3" y="503"/>
                  <a:pt x="11" y="544"/>
                </a:cubicBezTo>
                <a:cubicBezTo>
                  <a:pt x="113" y="537"/>
                  <a:pt x="113" y="537"/>
                  <a:pt x="113" y="537"/>
                </a:cubicBezTo>
                <a:cubicBezTo>
                  <a:pt x="118" y="555"/>
                  <a:pt x="124" y="572"/>
                  <a:pt x="132" y="590"/>
                </a:cubicBezTo>
                <a:cubicBezTo>
                  <a:pt x="45" y="651"/>
                  <a:pt x="45" y="651"/>
                  <a:pt x="45" y="651"/>
                </a:cubicBezTo>
                <a:cubicBezTo>
                  <a:pt x="64" y="691"/>
                  <a:pt x="88" y="728"/>
                  <a:pt x="118" y="761"/>
                </a:cubicBezTo>
                <a:cubicBezTo>
                  <a:pt x="206" y="695"/>
                  <a:pt x="206" y="695"/>
                  <a:pt x="206" y="695"/>
                </a:cubicBezTo>
                <a:cubicBezTo>
                  <a:pt x="212" y="701"/>
                  <a:pt x="218" y="707"/>
                  <a:pt x="225" y="712"/>
                </a:cubicBezTo>
                <a:cubicBezTo>
                  <a:pt x="229" y="716"/>
                  <a:pt x="233" y="719"/>
                  <a:pt x="237" y="722"/>
                </a:cubicBezTo>
                <a:cubicBezTo>
                  <a:pt x="187" y="823"/>
                  <a:pt x="187" y="823"/>
                  <a:pt x="187" y="823"/>
                </a:cubicBezTo>
                <a:cubicBezTo>
                  <a:pt x="226" y="853"/>
                  <a:pt x="270" y="874"/>
                  <a:pt x="314" y="888"/>
                </a:cubicBezTo>
                <a:cubicBezTo>
                  <a:pt x="343" y="775"/>
                  <a:pt x="343" y="775"/>
                  <a:pt x="343" y="775"/>
                </a:cubicBezTo>
                <a:cubicBezTo>
                  <a:pt x="361" y="781"/>
                  <a:pt x="380" y="784"/>
                  <a:pt x="398" y="786"/>
                </a:cubicBezTo>
                <a:cubicBezTo>
                  <a:pt x="411" y="906"/>
                  <a:pt x="411" y="906"/>
                  <a:pt x="411" y="906"/>
                </a:cubicBezTo>
                <a:cubicBezTo>
                  <a:pt x="454" y="909"/>
                  <a:pt x="497" y="906"/>
                  <a:pt x="539" y="896"/>
                </a:cubicBezTo>
                <a:cubicBezTo>
                  <a:pt x="516" y="777"/>
                  <a:pt x="516" y="777"/>
                  <a:pt x="516" y="777"/>
                </a:cubicBezTo>
                <a:cubicBezTo>
                  <a:pt x="537" y="772"/>
                  <a:pt x="558" y="764"/>
                  <a:pt x="577" y="755"/>
                </a:cubicBezTo>
                <a:lnTo>
                  <a:pt x="642" y="858"/>
                </a:lnTo>
                <a:close/>
                <a:moveTo>
                  <a:pt x="294" y="602"/>
                </a:moveTo>
                <a:cubicBezTo>
                  <a:pt x="207" y="529"/>
                  <a:pt x="196" y="394"/>
                  <a:pt x="270" y="302"/>
                </a:cubicBezTo>
                <a:cubicBezTo>
                  <a:pt x="344" y="209"/>
                  <a:pt x="475" y="194"/>
                  <a:pt x="562" y="268"/>
                </a:cubicBezTo>
                <a:cubicBezTo>
                  <a:pt x="650" y="342"/>
                  <a:pt x="661" y="477"/>
                  <a:pt x="587" y="569"/>
                </a:cubicBezTo>
                <a:cubicBezTo>
                  <a:pt x="513" y="661"/>
                  <a:pt x="382" y="676"/>
                  <a:pt x="294" y="602"/>
                </a:cubicBez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81174" y="3151885"/>
            <a:ext cx="1890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err="1" smtClean="0">
                <a:latin typeface="HY견고딕" pitchFamily="18" charset="-127"/>
                <a:ea typeface="HY견고딕" pitchFamily="18" charset="-127"/>
                <a:cs typeface="+mj-cs"/>
              </a:rPr>
              <a:t>집기이전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19" name="Oval 16"/>
          <p:cNvSpPr>
            <a:spLocks noChangeAspect="1" noChangeArrowheads="1"/>
          </p:cNvSpPr>
          <p:nvPr/>
        </p:nvSpPr>
        <p:spPr bwMode="auto">
          <a:xfrm>
            <a:off x="285735" y="3194527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20" name="TextBox 37"/>
          <p:cNvSpPr txBox="1">
            <a:spLocks noChangeArrowheads="1"/>
          </p:cNvSpPr>
          <p:nvPr/>
        </p:nvSpPr>
        <p:spPr bwMode="auto">
          <a:xfrm>
            <a:off x="357173" y="3266243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2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81174" y="3651951"/>
            <a:ext cx="2747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석면 철거 전 보양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22" name="Oval 16"/>
          <p:cNvSpPr>
            <a:spLocks noChangeAspect="1" noChangeArrowheads="1"/>
          </p:cNvSpPr>
          <p:nvPr/>
        </p:nvSpPr>
        <p:spPr bwMode="auto">
          <a:xfrm>
            <a:off x="285735" y="3694593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23" name="TextBox 37"/>
          <p:cNvSpPr txBox="1">
            <a:spLocks noChangeArrowheads="1"/>
          </p:cNvSpPr>
          <p:nvPr/>
        </p:nvSpPr>
        <p:spPr bwMode="auto">
          <a:xfrm>
            <a:off x="357173" y="3766309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3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81174" y="4152017"/>
            <a:ext cx="3492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보양 작업 </a:t>
            </a:r>
            <a:r>
              <a:rPr lang="ko-KR" altLang="en-US" sz="2000" spc="100" dirty="0" err="1" smtClean="0">
                <a:latin typeface="HY견고딕" pitchFamily="18" charset="-127"/>
                <a:ea typeface="HY견고딕" pitchFamily="18" charset="-127"/>
                <a:cs typeface="+mj-cs"/>
              </a:rPr>
              <a:t>모니터단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확인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4" name="Oval 16"/>
          <p:cNvSpPr>
            <a:spLocks noChangeAspect="1" noChangeArrowheads="1"/>
          </p:cNvSpPr>
          <p:nvPr/>
        </p:nvSpPr>
        <p:spPr bwMode="auto">
          <a:xfrm>
            <a:off x="285735" y="4194659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65" name="TextBox 37"/>
          <p:cNvSpPr txBox="1">
            <a:spLocks noChangeArrowheads="1"/>
          </p:cNvSpPr>
          <p:nvPr/>
        </p:nvSpPr>
        <p:spPr bwMode="auto">
          <a:xfrm>
            <a:off x="357173" y="4266375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4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681174" y="4652083"/>
            <a:ext cx="3633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텍스 철거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전등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,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부속물 포함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7" name="Oval 16"/>
          <p:cNvSpPr>
            <a:spLocks noChangeAspect="1" noChangeArrowheads="1"/>
          </p:cNvSpPr>
          <p:nvPr/>
        </p:nvSpPr>
        <p:spPr bwMode="auto">
          <a:xfrm>
            <a:off x="285735" y="4694725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68" name="TextBox 37"/>
          <p:cNvSpPr txBox="1">
            <a:spLocks noChangeArrowheads="1"/>
          </p:cNvSpPr>
          <p:nvPr/>
        </p:nvSpPr>
        <p:spPr bwMode="auto">
          <a:xfrm>
            <a:off x="357173" y="4766441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5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681174" y="5152149"/>
            <a:ext cx="3672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실내 </a:t>
            </a:r>
            <a:r>
              <a:rPr lang="ko-KR" altLang="en-US" sz="2000" spc="100" dirty="0" err="1" smtClean="0">
                <a:latin typeface="HY견고딕" pitchFamily="18" charset="-127"/>
                <a:ea typeface="HY견고딕" pitchFamily="18" charset="-127"/>
                <a:cs typeface="+mj-cs"/>
              </a:rPr>
              <a:t>공기질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 측정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, 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비산 측정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70" name="Oval 16"/>
          <p:cNvSpPr>
            <a:spLocks noChangeAspect="1" noChangeArrowheads="1"/>
          </p:cNvSpPr>
          <p:nvPr/>
        </p:nvSpPr>
        <p:spPr bwMode="auto">
          <a:xfrm>
            <a:off x="285735" y="5194791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71" name="TextBox 37"/>
          <p:cNvSpPr txBox="1">
            <a:spLocks noChangeArrowheads="1"/>
          </p:cNvSpPr>
          <p:nvPr/>
        </p:nvSpPr>
        <p:spPr bwMode="auto">
          <a:xfrm>
            <a:off x="357173" y="5266507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6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759523" y="1916832"/>
            <a:ext cx="4565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석면 제거 공사 후 정밀 청소 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차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47" name="Oval 16"/>
          <p:cNvSpPr>
            <a:spLocks noChangeAspect="1" noChangeArrowheads="1"/>
          </p:cNvSpPr>
          <p:nvPr/>
        </p:nvSpPr>
        <p:spPr bwMode="auto">
          <a:xfrm>
            <a:off x="4330896" y="1959474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48" name="TextBox 37"/>
          <p:cNvSpPr txBox="1">
            <a:spLocks noChangeArrowheads="1"/>
          </p:cNvSpPr>
          <p:nvPr/>
        </p:nvSpPr>
        <p:spPr bwMode="auto">
          <a:xfrm>
            <a:off x="4402334" y="2031190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8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759524" y="2416898"/>
            <a:ext cx="4709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>
                <a:latin typeface="HY견고딕" pitchFamily="18" charset="-127"/>
                <a:ea typeface="HY견고딕" pitchFamily="18" charset="-127"/>
              </a:rPr>
              <a:t>석면 제거 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공사 후</a:t>
            </a:r>
          </a:p>
        </p:txBody>
      </p:sp>
      <p:sp>
        <p:nvSpPr>
          <p:cNvPr id="50" name="Oval 16"/>
          <p:cNvSpPr>
            <a:spLocks noChangeAspect="1" noChangeArrowheads="1"/>
          </p:cNvSpPr>
          <p:nvPr/>
        </p:nvSpPr>
        <p:spPr bwMode="auto">
          <a:xfrm>
            <a:off x="4330896" y="2459540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51" name="TextBox 37"/>
          <p:cNvSpPr txBox="1">
            <a:spLocks noChangeArrowheads="1"/>
          </p:cNvSpPr>
          <p:nvPr/>
        </p:nvSpPr>
        <p:spPr bwMode="auto">
          <a:xfrm>
            <a:off x="4402334" y="2531256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9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759524" y="2916964"/>
            <a:ext cx="2747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53" name="Oval 16"/>
          <p:cNvSpPr>
            <a:spLocks noChangeAspect="1" noChangeArrowheads="1"/>
          </p:cNvSpPr>
          <p:nvPr/>
        </p:nvSpPr>
        <p:spPr bwMode="auto">
          <a:xfrm>
            <a:off x="4330896" y="3421365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4759523" y="4221088"/>
            <a:ext cx="3112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smtClean="0">
                <a:latin typeface="HY견고딕" pitchFamily="18" charset="-127"/>
                <a:ea typeface="HY견고딕" pitchFamily="18" charset="-127"/>
                <a:cs typeface="+mj-cs"/>
              </a:rPr>
              <a:t>텍스 설치 후 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정밀 청소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56" name="Oval 16"/>
          <p:cNvSpPr>
            <a:spLocks noChangeAspect="1" noChangeArrowheads="1"/>
          </p:cNvSpPr>
          <p:nvPr/>
        </p:nvSpPr>
        <p:spPr bwMode="auto">
          <a:xfrm>
            <a:off x="4330896" y="4263730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57" name="TextBox 37"/>
          <p:cNvSpPr txBox="1">
            <a:spLocks noChangeArrowheads="1"/>
          </p:cNvSpPr>
          <p:nvPr/>
        </p:nvSpPr>
        <p:spPr bwMode="auto">
          <a:xfrm>
            <a:off x="4259458" y="4324229"/>
            <a:ext cx="5188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11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4786314" y="2856741"/>
            <a:ext cx="4357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err="1" smtClean="0">
                <a:latin typeface="HY견고딕" pitchFamily="18" charset="-127"/>
                <a:ea typeface="HY견고딕" pitchFamily="18" charset="-127"/>
              </a:rPr>
              <a:t>모니터단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</a:rPr>
              <a:t>확인</a:t>
            </a:r>
            <a:endParaRPr lang="ko-KR" altLang="en-US" sz="2000" spc="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4759524" y="4692636"/>
            <a:ext cx="4325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err="1" smtClean="0">
                <a:latin typeface="HY견고딕" pitchFamily="18" charset="-127"/>
                <a:ea typeface="HY견고딕" pitchFamily="18" charset="-127"/>
                <a:cs typeface="+mj-cs"/>
              </a:rPr>
              <a:t>모니터단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, 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감리자 현장 확인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0" name="Oval 16"/>
          <p:cNvSpPr>
            <a:spLocks noChangeAspect="1" noChangeArrowheads="1"/>
          </p:cNvSpPr>
          <p:nvPr/>
        </p:nvSpPr>
        <p:spPr bwMode="auto">
          <a:xfrm>
            <a:off x="4330896" y="4735278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61" name="TextBox 37"/>
          <p:cNvSpPr txBox="1">
            <a:spLocks noChangeArrowheads="1"/>
          </p:cNvSpPr>
          <p:nvPr/>
        </p:nvSpPr>
        <p:spPr bwMode="auto">
          <a:xfrm>
            <a:off x="4259458" y="4795777"/>
            <a:ext cx="5188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12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4759524" y="5192702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</a:rPr>
              <a:t>준 공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8" name="Oval 16"/>
          <p:cNvSpPr>
            <a:spLocks noChangeAspect="1" noChangeArrowheads="1"/>
          </p:cNvSpPr>
          <p:nvPr/>
        </p:nvSpPr>
        <p:spPr bwMode="auto">
          <a:xfrm>
            <a:off x="4330896" y="5235344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89" name="TextBox 37"/>
          <p:cNvSpPr txBox="1">
            <a:spLocks noChangeArrowheads="1"/>
          </p:cNvSpPr>
          <p:nvPr/>
        </p:nvSpPr>
        <p:spPr bwMode="auto">
          <a:xfrm>
            <a:off x="4259458" y="5295843"/>
            <a:ext cx="5188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13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681175" y="2337398"/>
            <a:ext cx="2992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err="1" smtClean="0">
                <a:latin typeface="HY견고딕" pitchFamily="18" charset="-127"/>
                <a:ea typeface="HY견고딕" pitchFamily="18" charset="-127"/>
                <a:cs typeface="+mj-cs"/>
              </a:rPr>
              <a:t>공사현황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 및 안전교육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681174" y="5692706"/>
            <a:ext cx="3672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폐기물 반출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73" name="Oval 16"/>
          <p:cNvSpPr>
            <a:spLocks noChangeAspect="1" noChangeArrowheads="1"/>
          </p:cNvSpPr>
          <p:nvPr/>
        </p:nvSpPr>
        <p:spPr bwMode="auto">
          <a:xfrm>
            <a:off x="285735" y="5735348"/>
            <a:ext cx="357189" cy="355797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74" name="TextBox 37"/>
          <p:cNvSpPr txBox="1">
            <a:spLocks noChangeArrowheads="1"/>
          </p:cNvSpPr>
          <p:nvPr/>
        </p:nvSpPr>
        <p:spPr bwMode="auto">
          <a:xfrm>
            <a:off x="357173" y="5807064"/>
            <a:ext cx="2037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7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681175" y="2710678"/>
            <a:ext cx="2992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실시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4759524" y="3356992"/>
            <a:ext cx="4747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건축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spc="100" dirty="0" err="1" smtClean="0">
                <a:latin typeface="HY견고딕" pitchFamily="18" charset="-127"/>
                <a:ea typeface="HY견고딕" pitchFamily="18" charset="-127"/>
                <a:cs typeface="+mj-cs"/>
              </a:rPr>
              <a:t>텍스설치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),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79" name="TextBox 37"/>
          <p:cNvSpPr txBox="1">
            <a:spLocks noChangeArrowheads="1"/>
          </p:cNvSpPr>
          <p:nvPr/>
        </p:nvSpPr>
        <p:spPr bwMode="auto">
          <a:xfrm>
            <a:off x="4259458" y="3473370"/>
            <a:ext cx="5188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b="1" spc="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10</a:t>
            </a:r>
            <a:endParaRPr lang="ko-KR" altLang="en-US" b="1" spc="1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4759524" y="3784968"/>
            <a:ext cx="4747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기계</a:t>
            </a:r>
            <a:r>
              <a:rPr lang="en-US" altLang="ko-KR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,</a:t>
            </a:r>
            <a:r>
              <a:rPr lang="ko-KR" altLang="en-US" sz="2000" spc="100" dirty="0" smtClean="0">
                <a:latin typeface="HY견고딕" pitchFamily="18" charset="-127"/>
                <a:ea typeface="HY견고딕" pitchFamily="18" charset="-127"/>
                <a:cs typeface="+mj-cs"/>
              </a:rPr>
              <a:t>전기 공사 시행</a:t>
            </a:r>
            <a:endParaRPr lang="ko-KR" altLang="ko-KR" sz="2000" spc="100" dirty="0" smtClean="0"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93374" y="571480"/>
            <a:ext cx="804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공사 전 작업자에 공사현장 및 안전교육 실시</a:t>
            </a:r>
          </a:p>
        </p:txBody>
      </p:sp>
      <p:pic>
        <p:nvPicPr>
          <p:cNvPr id="3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4" y="1593305"/>
            <a:ext cx="3238306" cy="23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8941" y="3908574"/>
            <a:ext cx="3077435" cy="3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511" tIns="73756" rIns="147511" bIns="73756">
            <a:spAutoFit/>
          </a:bodyPr>
          <a:lstStyle>
            <a:defPPr>
              <a:defRPr lang="ko-KR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1500">
                <a:latin typeface="HY울릉도M" panose="02030600000101010101" pitchFamily="18" charset="-127"/>
                <a:ea typeface="HY울릉도M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r>
              <a:rPr lang="en-US" altLang="ko-KR" dirty="0" smtClean="0"/>
              <a:t>2) </a:t>
            </a:r>
            <a:r>
              <a:rPr lang="ko-KR" altLang="en-US" dirty="0"/>
              <a:t>안전교육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5441" y="3902744"/>
            <a:ext cx="3077435" cy="3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511" tIns="73756" rIns="147511" bIns="73756">
            <a:spAutoFit/>
          </a:bodyPr>
          <a:lstStyle>
            <a:defPPr>
              <a:defRPr lang="ko-KR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1500">
                <a:latin typeface="HY울릉도M" panose="02030600000101010101" pitchFamily="18" charset="-127"/>
                <a:ea typeface="HY울릉도M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r>
              <a:rPr lang="en-US" altLang="ko-KR" dirty="0" smtClean="0"/>
              <a:t>1) </a:t>
            </a:r>
            <a:r>
              <a:rPr lang="ko-KR" altLang="en-US" dirty="0"/>
              <a:t>안전표지판</a:t>
            </a:r>
          </a:p>
        </p:txBody>
      </p:sp>
      <p:pic>
        <p:nvPicPr>
          <p:cNvPr id="11" name="그림 10" descr="20170801_081131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598595"/>
            <a:ext cx="3240000" cy="231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7809" y="4344797"/>
            <a:ext cx="3030402" cy="1244443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marL="311183" indent="-311183">
              <a:lnSpc>
                <a:spcPct val="120000"/>
              </a:lnSpc>
              <a:spcBef>
                <a:spcPts val="363"/>
              </a:spcBef>
              <a:buFontTx/>
              <a:buAutoNum type="arabicPeriod"/>
              <a:defRPr/>
            </a:pPr>
            <a:r>
              <a:rPr lang="ko-KR" altLang="en-US" sz="1209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경고 표지 게시 및 작업 안내</a:t>
            </a:r>
            <a:endParaRPr lang="en-US" altLang="ko-KR" sz="1209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>
              <a:lnSpc>
                <a:spcPct val="120000"/>
              </a:lnSpc>
              <a:spcBef>
                <a:spcPts val="363"/>
              </a:spcBef>
              <a:defRPr/>
            </a:pPr>
            <a:r>
              <a:rPr lang="en-US" altLang="ko-KR" sz="1209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</a:t>
            </a:r>
            <a:r>
              <a:rPr lang="en-US" altLang="ko-KR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- </a:t>
            </a:r>
            <a:r>
              <a:rPr lang="ko-KR" altLang="en-US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교문 및 건물 출입구 등에 설치</a:t>
            </a:r>
            <a:endParaRPr lang="en-US" altLang="ko-KR" sz="1088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>
              <a:lnSpc>
                <a:spcPct val="120000"/>
              </a:lnSpc>
              <a:spcBef>
                <a:spcPts val="363"/>
              </a:spcBef>
              <a:defRPr/>
            </a:pPr>
            <a:r>
              <a:rPr lang="en-US" altLang="ko-KR" sz="847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   •</a:t>
            </a:r>
            <a:r>
              <a:rPr lang="en-US" altLang="ko-KR" sz="1209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</a:t>
            </a:r>
            <a:r>
              <a:rPr lang="ko-KR" altLang="en-US" sz="847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작업계획 등 안내판 설치 및 외부인 무단출입 방지</a:t>
            </a:r>
            <a:endParaRPr lang="en-US" altLang="ko-KR" sz="1209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ko-KR" sz="847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   • </a:t>
            </a:r>
            <a:r>
              <a:rPr lang="ko-KR" altLang="en-US" sz="847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동일 </a:t>
            </a:r>
            <a:r>
              <a:rPr lang="ko-KR" altLang="en-US" sz="847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건물내</a:t>
            </a:r>
            <a:r>
              <a:rPr lang="ko-KR" altLang="en-US" sz="847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근로자 및 입주자에게 작업계획 주지</a:t>
            </a:r>
            <a:endParaRPr lang="en-US" altLang="ko-KR" sz="847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ko-KR" sz="1209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  </a:t>
            </a:r>
            <a:r>
              <a:rPr lang="en-US" altLang="ko-KR" sz="847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※ </a:t>
            </a:r>
            <a:r>
              <a:rPr lang="en-US" altLang="ko-KR" sz="96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ko-KR" altLang="en-US" sz="968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필요시</a:t>
            </a:r>
            <a:r>
              <a:rPr lang="en-US" altLang="ko-KR" sz="96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r>
              <a:rPr lang="ko-KR" altLang="en-US" sz="847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인근 주민 등에 작업 공지</a:t>
            </a:r>
            <a:endParaRPr lang="ko-KR" altLang="en-US" sz="1209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22193" y="4311200"/>
            <a:ext cx="3029442" cy="109453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209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2. </a:t>
            </a:r>
            <a:r>
              <a:rPr lang="ko-KR" altLang="en-US" sz="1209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근로자 보호조치 및 교육</a:t>
            </a:r>
            <a:endParaRPr lang="en-US" altLang="ko-KR" sz="1209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>
              <a:lnSpc>
                <a:spcPct val="120000"/>
              </a:lnSpc>
              <a:spcBef>
                <a:spcPts val="363"/>
              </a:spcBef>
            </a:pPr>
            <a:r>
              <a:rPr lang="en-US" altLang="ko-KR" sz="1209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</a:t>
            </a:r>
            <a:r>
              <a:rPr lang="en-US" altLang="ko-KR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- </a:t>
            </a:r>
            <a:r>
              <a:rPr lang="ko-KR" altLang="en-US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개인 보호구 지급 및 착용</a:t>
            </a:r>
            <a:endParaRPr lang="en-US" altLang="ko-KR" sz="1088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>
              <a:lnSpc>
                <a:spcPct val="120000"/>
              </a:lnSpc>
              <a:spcBef>
                <a:spcPts val="363"/>
              </a:spcBef>
            </a:pPr>
            <a:r>
              <a:rPr lang="en-US" altLang="ko-KR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- </a:t>
            </a:r>
            <a:r>
              <a:rPr lang="ko-KR" altLang="en-US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호흡보호구 </a:t>
            </a:r>
            <a:r>
              <a:rPr lang="ko-KR" altLang="en-US" sz="1088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기밀검사</a:t>
            </a:r>
            <a:r>
              <a:rPr lang="ko-KR" altLang="en-US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등에 대한 </a:t>
            </a:r>
            <a:r>
              <a:rPr lang="ko-KR" altLang="en-US" sz="1088" dirty="0">
                <a:solidFill>
                  <a:srgbClr val="C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교육실시</a:t>
            </a:r>
            <a:r>
              <a:rPr lang="ko-KR" altLang="en-US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</a:t>
            </a:r>
            <a:endParaRPr lang="en-US" altLang="ko-KR" sz="1088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>
              <a:lnSpc>
                <a:spcPct val="120000"/>
              </a:lnSpc>
              <a:spcBef>
                <a:spcPts val="363"/>
              </a:spcBef>
            </a:pPr>
            <a:r>
              <a:rPr lang="en-US" altLang="ko-KR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- </a:t>
            </a:r>
            <a:r>
              <a:rPr lang="en-US" altLang="ko-KR" sz="726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ko-KR" altLang="en-US" sz="726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필요시</a:t>
            </a:r>
            <a:r>
              <a:rPr lang="en-US" altLang="ko-KR" sz="726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r>
              <a:rPr lang="ko-KR" altLang="en-US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추락방지 시스템 설치</a:t>
            </a:r>
            <a:r>
              <a:rPr lang="en-US" altLang="ko-KR" sz="1088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</a:t>
            </a:r>
            <a:endParaRPr lang="ko-KR" altLang="en-US" sz="1088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5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93374" y="571480"/>
            <a:ext cx="300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2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. </a:t>
            </a:r>
            <a:r>
              <a:rPr lang="ko-KR" altLang="en-US" sz="24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집기이전</a:t>
            </a:r>
            <a:endParaRPr lang="ko-KR" altLang="en-US" sz="2400" b="1" spc="100" dirty="0" smtClean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pic>
        <p:nvPicPr>
          <p:cNvPr id="17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87613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3684"/>
            <a:ext cx="3876136" cy="244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1531594" y="3491731"/>
            <a:ext cx="2324100" cy="3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511" tIns="73756" rIns="147511" bIns="73756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44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50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집기이전</a:t>
            </a:r>
            <a:r>
              <a:rPr lang="ko-KR" altLang="en-US" sz="15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전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1531594" y="6015980"/>
            <a:ext cx="2324100" cy="3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511" tIns="73756" rIns="147511" bIns="73756">
            <a:spAutoFit/>
          </a:bodyPr>
          <a:lstStyle>
            <a:defPPr>
              <a:defRPr lang="ko-KR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1500">
                <a:latin typeface="HY울릉도M" panose="02030600000101010101" pitchFamily="18" charset="-127"/>
                <a:ea typeface="HY울릉도M" panose="02030600000101010101" pitchFamily="18" charset="-127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r>
              <a:rPr lang="ko-KR" altLang="en-US" dirty="0" err="1"/>
              <a:t>집기이전</a:t>
            </a:r>
            <a:r>
              <a:rPr lang="ko-KR" altLang="en-US" dirty="0"/>
              <a:t> 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2270" y="4365104"/>
            <a:ext cx="3360552" cy="132343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* </a:t>
            </a:r>
            <a:r>
              <a:rPr lang="ko-KR" altLang="en-US" sz="1600" dirty="0" err="1" smtClean="0">
                <a:latin typeface="HY울릉도M" pitchFamily="18" charset="-127"/>
                <a:ea typeface="HY울릉도M" pitchFamily="18" charset="-127"/>
              </a:rPr>
              <a:t>집기이전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 위치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계획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marL="342900" indent="-342900">
              <a:buAutoNum type="arabicParenR"/>
            </a:pPr>
            <a:endParaRPr lang="en-US" altLang="ko-KR" sz="1600" dirty="0" smtClean="0"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중요자료비품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-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체육관</a:t>
            </a:r>
            <a:endParaRPr lang="en-US" altLang="ko-KR" sz="1600" dirty="0" smtClean="0"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600" dirty="0" err="1" smtClean="0">
                <a:latin typeface="HY울릉도M" pitchFamily="18" charset="-127"/>
                <a:ea typeface="HY울릉도M" pitchFamily="18" charset="-127"/>
              </a:rPr>
              <a:t>기타가구류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주차장</a:t>
            </a:r>
            <a:endParaRPr lang="en-US" altLang="ko-KR" sz="1600" dirty="0" smtClean="0">
              <a:latin typeface="HY울릉도M" pitchFamily="18" charset="-127"/>
              <a:ea typeface="HY울릉도M" pitchFamily="18" charset="-127"/>
            </a:endParaRPr>
          </a:p>
          <a:p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스마트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관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7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층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옥상</a:t>
            </a:r>
            <a:endParaRPr lang="ko-KR" altLang="en-US" sz="1600" dirty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81" y="604480"/>
            <a:ext cx="3981730" cy="332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1296766" y="714356"/>
            <a:ext cx="138758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939576" y="1111214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45" name="AutoShape 2"/>
          <p:cNvSpPr>
            <a:spLocks noChangeArrowheads="1"/>
          </p:cNvSpPr>
          <p:nvPr/>
        </p:nvSpPr>
        <p:spPr bwMode="gray">
          <a:xfrm flipV="1">
            <a:off x="906480" y="1928802"/>
            <a:ext cx="7594609" cy="389574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 algn="ctr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ko-KR" altLang="ko-KR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gray">
          <a:xfrm>
            <a:off x="745720" y="2000240"/>
            <a:ext cx="225464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Candara" pitchFamily="34" charset="0"/>
                <a:ea typeface="굴림" pitchFamily="50" charset="-127"/>
                <a:cs typeface="Arial" pitchFamily="34" charset="0"/>
              </a:rPr>
              <a:t>Contents 1</a:t>
            </a:r>
          </a:p>
        </p:txBody>
      </p:sp>
      <p:sp useBgFill="1">
        <p:nvSpPr>
          <p:cNvPr id="98" name="Freeform 38"/>
          <p:cNvSpPr>
            <a:spLocks/>
          </p:cNvSpPr>
          <p:nvPr/>
        </p:nvSpPr>
        <p:spPr bwMode="auto">
          <a:xfrm rot="9374230">
            <a:off x="879220" y="2296371"/>
            <a:ext cx="196814" cy="194759"/>
          </a:xfrm>
          <a:custGeom>
            <a:avLst/>
            <a:gdLst/>
            <a:ahLst/>
            <a:cxnLst>
              <a:cxn ang="0">
                <a:pos x="655" y="347"/>
              </a:cxn>
              <a:cxn ang="0">
                <a:pos x="374" y="647"/>
              </a:cxn>
              <a:cxn ang="0">
                <a:pos x="0" y="297"/>
              </a:cxn>
              <a:cxn ang="0">
                <a:pos x="282" y="0"/>
              </a:cxn>
              <a:cxn ang="0">
                <a:pos x="655" y="347"/>
              </a:cxn>
            </a:cxnLst>
            <a:rect l="0" t="0" r="r" b="b"/>
            <a:pathLst>
              <a:path w="655" h="647">
                <a:moveTo>
                  <a:pt x="655" y="347"/>
                </a:moveTo>
                <a:lnTo>
                  <a:pt x="374" y="647"/>
                </a:lnTo>
                <a:lnTo>
                  <a:pt x="0" y="297"/>
                </a:lnTo>
                <a:lnTo>
                  <a:pt x="282" y="0"/>
                </a:lnTo>
                <a:lnTo>
                  <a:pt x="655" y="34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99" name="Freeform 39"/>
          <p:cNvSpPr>
            <a:spLocks/>
          </p:cNvSpPr>
          <p:nvPr/>
        </p:nvSpPr>
        <p:spPr bwMode="auto">
          <a:xfrm rot="9374230">
            <a:off x="891834" y="2058539"/>
            <a:ext cx="358472" cy="350687"/>
          </a:xfrm>
          <a:custGeom>
            <a:avLst/>
            <a:gdLst/>
            <a:ahLst/>
            <a:cxnLst>
              <a:cxn ang="0">
                <a:pos x="466" y="97"/>
              </a:cxn>
              <a:cxn ang="0">
                <a:pos x="475" y="86"/>
              </a:cxn>
              <a:cxn ang="0">
                <a:pos x="422" y="27"/>
              </a:cxn>
              <a:cxn ang="0">
                <a:pos x="411" y="37"/>
              </a:cxn>
              <a:cxn ang="0">
                <a:pos x="366" y="0"/>
              </a:cxn>
              <a:cxn ang="0">
                <a:pos x="85" y="236"/>
              </a:cxn>
              <a:cxn ang="0">
                <a:pos x="0" y="464"/>
              </a:cxn>
              <a:cxn ang="0">
                <a:pos x="256" y="220"/>
              </a:cxn>
              <a:cxn ang="0">
                <a:pos x="250" y="198"/>
              </a:cxn>
              <a:cxn ang="0">
                <a:pos x="300" y="148"/>
              </a:cxn>
              <a:cxn ang="0">
                <a:pos x="350" y="198"/>
              </a:cxn>
              <a:cxn ang="0">
                <a:pos x="300" y="248"/>
              </a:cxn>
              <a:cxn ang="0">
                <a:pos x="284" y="245"/>
              </a:cxn>
              <a:cxn ang="0">
                <a:pos x="25" y="493"/>
              </a:cxn>
              <a:cxn ang="0">
                <a:pos x="256" y="419"/>
              </a:cxn>
              <a:cxn ang="0">
                <a:pos x="505" y="149"/>
              </a:cxn>
              <a:cxn ang="0">
                <a:pos x="466" y="97"/>
              </a:cxn>
            </a:cxnLst>
            <a:rect l="0" t="0" r="r" b="b"/>
            <a:pathLst>
              <a:path w="505" h="493">
                <a:moveTo>
                  <a:pt x="466" y="97"/>
                </a:moveTo>
                <a:cubicBezTo>
                  <a:pt x="475" y="86"/>
                  <a:pt x="475" y="86"/>
                  <a:pt x="475" y="86"/>
                </a:cubicBezTo>
                <a:cubicBezTo>
                  <a:pt x="422" y="27"/>
                  <a:pt x="422" y="27"/>
                  <a:pt x="422" y="27"/>
                </a:cubicBezTo>
                <a:cubicBezTo>
                  <a:pt x="411" y="37"/>
                  <a:pt x="411" y="37"/>
                  <a:pt x="411" y="37"/>
                </a:cubicBezTo>
                <a:cubicBezTo>
                  <a:pt x="366" y="0"/>
                  <a:pt x="366" y="0"/>
                  <a:pt x="366" y="0"/>
                </a:cubicBezTo>
                <a:cubicBezTo>
                  <a:pt x="366" y="0"/>
                  <a:pt x="152" y="16"/>
                  <a:pt x="85" y="236"/>
                </a:cubicBezTo>
                <a:cubicBezTo>
                  <a:pt x="29" y="422"/>
                  <a:pt x="6" y="458"/>
                  <a:pt x="0" y="464"/>
                </a:cubicBezTo>
                <a:cubicBezTo>
                  <a:pt x="256" y="220"/>
                  <a:pt x="256" y="220"/>
                  <a:pt x="256" y="220"/>
                </a:cubicBezTo>
                <a:cubicBezTo>
                  <a:pt x="252" y="214"/>
                  <a:pt x="250" y="206"/>
                  <a:pt x="250" y="198"/>
                </a:cubicBezTo>
                <a:cubicBezTo>
                  <a:pt x="250" y="170"/>
                  <a:pt x="273" y="148"/>
                  <a:pt x="300" y="148"/>
                </a:cubicBezTo>
                <a:cubicBezTo>
                  <a:pt x="328" y="148"/>
                  <a:pt x="350" y="170"/>
                  <a:pt x="350" y="198"/>
                </a:cubicBezTo>
                <a:cubicBezTo>
                  <a:pt x="350" y="226"/>
                  <a:pt x="328" y="248"/>
                  <a:pt x="300" y="248"/>
                </a:cubicBezTo>
                <a:cubicBezTo>
                  <a:pt x="294" y="248"/>
                  <a:pt x="289" y="247"/>
                  <a:pt x="284" y="245"/>
                </a:cubicBezTo>
                <a:cubicBezTo>
                  <a:pt x="25" y="493"/>
                  <a:pt x="25" y="493"/>
                  <a:pt x="25" y="493"/>
                </a:cubicBezTo>
                <a:cubicBezTo>
                  <a:pt x="31" y="487"/>
                  <a:pt x="68" y="466"/>
                  <a:pt x="256" y="419"/>
                </a:cubicBezTo>
                <a:cubicBezTo>
                  <a:pt x="479" y="362"/>
                  <a:pt x="505" y="149"/>
                  <a:pt x="505" y="149"/>
                </a:cubicBezTo>
                <a:lnTo>
                  <a:pt x="466" y="9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 useBgFill="1">
        <p:nvSpPr>
          <p:cNvPr id="100" name="Freeform 40"/>
          <p:cNvSpPr>
            <a:spLocks/>
          </p:cNvSpPr>
          <p:nvPr/>
        </p:nvSpPr>
        <p:spPr bwMode="auto">
          <a:xfrm rot="9374230">
            <a:off x="891119" y="2248841"/>
            <a:ext cx="206730" cy="197769"/>
          </a:xfrm>
          <a:custGeom>
            <a:avLst/>
            <a:gdLst/>
            <a:ahLst/>
            <a:cxnLst>
              <a:cxn ang="0">
                <a:pos x="282" y="240"/>
              </a:cxn>
              <a:cxn ang="0">
                <a:pos x="284" y="270"/>
              </a:cxn>
              <a:cxn ang="0">
                <a:pos x="284" y="270"/>
              </a:cxn>
              <a:cxn ang="0">
                <a:pos x="253" y="270"/>
              </a:cxn>
              <a:cxn ang="0">
                <a:pos x="10" y="39"/>
              </a:cxn>
              <a:cxn ang="0">
                <a:pos x="8" y="9"/>
              </a:cxn>
              <a:cxn ang="0">
                <a:pos x="8" y="9"/>
              </a:cxn>
              <a:cxn ang="0">
                <a:pos x="38" y="9"/>
              </a:cxn>
              <a:cxn ang="0">
                <a:pos x="282" y="240"/>
              </a:cxn>
            </a:cxnLst>
            <a:rect l="0" t="0" r="r" b="b"/>
            <a:pathLst>
              <a:path w="291" h="278">
                <a:moveTo>
                  <a:pt x="282" y="240"/>
                </a:moveTo>
                <a:cubicBezTo>
                  <a:pt x="291" y="248"/>
                  <a:pt x="291" y="261"/>
                  <a:pt x="284" y="270"/>
                </a:cubicBezTo>
                <a:cubicBezTo>
                  <a:pt x="284" y="270"/>
                  <a:pt x="284" y="270"/>
                  <a:pt x="284" y="270"/>
                </a:cubicBezTo>
                <a:cubicBezTo>
                  <a:pt x="276" y="278"/>
                  <a:pt x="262" y="278"/>
                  <a:pt x="253" y="270"/>
                </a:cubicBezTo>
                <a:cubicBezTo>
                  <a:pt x="10" y="39"/>
                  <a:pt x="10" y="39"/>
                  <a:pt x="10" y="39"/>
                </a:cubicBezTo>
                <a:cubicBezTo>
                  <a:pt x="1" y="31"/>
                  <a:pt x="0" y="17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16" y="0"/>
                  <a:pt x="29" y="1"/>
                  <a:pt x="38" y="9"/>
                </a:cubicBezTo>
                <a:lnTo>
                  <a:pt x="282" y="24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2" name="제목 15"/>
          <p:cNvSpPr txBox="1">
            <a:spLocks/>
          </p:cNvSpPr>
          <p:nvPr/>
        </p:nvSpPr>
        <p:spPr>
          <a:xfrm>
            <a:off x="1398466" y="1071546"/>
            <a:ext cx="210196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사 업 개 요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5214942" y="3374513"/>
            <a:ext cx="25003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설 계 개 요</a:t>
            </a:r>
          </a:p>
        </p:txBody>
      </p:sp>
      <p:sp>
        <p:nvSpPr>
          <p:cNvPr id="97" name="Oval 16"/>
          <p:cNvSpPr>
            <a:spLocks noChangeAspect="1" noChangeArrowheads="1"/>
          </p:cNvSpPr>
          <p:nvPr/>
        </p:nvSpPr>
        <p:spPr bwMode="auto">
          <a:xfrm>
            <a:off x="4572000" y="3392569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01" name="TextBox 37"/>
          <p:cNvSpPr txBox="1">
            <a:spLocks noChangeArrowheads="1"/>
          </p:cNvSpPr>
          <p:nvPr/>
        </p:nvSpPr>
        <p:spPr bwMode="auto">
          <a:xfrm>
            <a:off x="4662869" y="3495364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 smtClean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1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5214942" y="4017455"/>
            <a:ext cx="25003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사 업 일 정</a:t>
            </a:r>
          </a:p>
        </p:txBody>
      </p:sp>
      <p:sp>
        <p:nvSpPr>
          <p:cNvPr id="50" name="Oval 16"/>
          <p:cNvSpPr>
            <a:spLocks noChangeAspect="1" noChangeArrowheads="1"/>
          </p:cNvSpPr>
          <p:nvPr/>
        </p:nvSpPr>
        <p:spPr bwMode="auto">
          <a:xfrm>
            <a:off x="4572000" y="4035511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51" name="TextBox 37"/>
          <p:cNvSpPr txBox="1">
            <a:spLocks noChangeArrowheads="1"/>
          </p:cNvSpPr>
          <p:nvPr/>
        </p:nvSpPr>
        <p:spPr bwMode="auto">
          <a:xfrm>
            <a:off x="4662869" y="4138306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 smtClean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2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15" y="4026551"/>
            <a:ext cx="4091155" cy="228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7504" y="39556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3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철거 전 보양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pic>
        <p:nvPicPr>
          <p:cNvPr id="9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56088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91" y="1484784"/>
            <a:ext cx="388490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17334" y="980728"/>
            <a:ext cx="7752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바닥 </a:t>
            </a:r>
            <a:r>
              <a:rPr lang="en-US" altLang="ko-KR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0.15mm</a:t>
            </a:r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이상</a:t>
            </a:r>
            <a:r>
              <a:rPr lang="en-US" altLang="ko-KR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벽면 </a:t>
            </a:r>
            <a:r>
              <a:rPr lang="en-US" altLang="ko-KR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0.08mm </a:t>
            </a:r>
            <a:r>
              <a:rPr lang="ko-KR" altLang="en-US" sz="1600" dirty="0" smtClean="0">
                <a:solidFill>
                  <a:srgbClr val="C00000"/>
                </a:solidFill>
                <a:latin typeface="HY울릉도M" pitchFamily="18" charset="-127"/>
                <a:ea typeface="HY울릉도M" pitchFamily="18" charset="-127"/>
              </a:rPr>
              <a:t>이상의 두께로 이중 보양</a:t>
            </a:r>
            <a:endParaRPr lang="ko-KR" altLang="en-US" sz="1600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2" name="그림 11" descr="20170804_1334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05064"/>
            <a:ext cx="409645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7504" y="46700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3.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 철거 전 보양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-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위생설비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4" y="4293096"/>
            <a:ext cx="4609487" cy="197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194400" y="1918573"/>
            <a:ext cx="38179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-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탈의실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,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샤워실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,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작업복 </a:t>
            </a:r>
            <a:r>
              <a:rPr lang="ko-KR" altLang="en-US" sz="1500" dirty="0" err="1" smtClean="0">
                <a:latin typeface="HY울릉도M" pitchFamily="18" charset="-127"/>
                <a:ea typeface="HY울릉도M" pitchFamily="18" charset="-127"/>
              </a:rPr>
              <a:t>갱의실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 설치</a:t>
            </a:r>
            <a:endParaRPr lang="ko-KR" altLang="en-US" sz="1500" dirty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1" name="그림 10" descr="20170802_091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80728"/>
            <a:ext cx="4480497" cy="2520280"/>
          </a:xfrm>
          <a:prstGeom prst="rect">
            <a:avLst/>
          </a:prstGeom>
        </p:spPr>
      </p:pic>
      <p:pic>
        <p:nvPicPr>
          <p:cNvPr id="13" name="그림 12" descr="20170802_1108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933056"/>
            <a:ext cx="3916943" cy="220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496" y="395567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4.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보양 작업 </a:t>
            </a:r>
            <a:r>
              <a:rPr lang="ko-KR" altLang="en-US" sz="24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모니터단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확인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0" y="1753016"/>
            <a:ext cx="4022938" cy="267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96" y="1750137"/>
            <a:ext cx="4021018" cy="26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8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39"/>
            <a:ext cx="4361782" cy="243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496" y="395567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5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텍스 철거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준비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-</a:t>
            </a:r>
            <a:r>
              <a:rPr lang="ko-KR" altLang="en-US" sz="24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음압유지확인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1" name="_x206906288" descr="EMB000018f843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4"/>
          <a:stretch/>
        </p:blipFill>
        <p:spPr bwMode="auto">
          <a:xfrm>
            <a:off x="251520" y="3789040"/>
            <a:ext cx="3528392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_x206390832" descr="EMB000018f8433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/>
          <a:stretch/>
        </p:blipFill>
        <p:spPr bwMode="auto">
          <a:xfrm>
            <a:off x="251520" y="1124744"/>
            <a:ext cx="352839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124744"/>
            <a:ext cx="295232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6927404" y="1754979"/>
            <a:ext cx="2024428" cy="118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94" tIns="44597" rIns="89194" bIns="44597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44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51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음압기</a:t>
            </a:r>
            <a:r>
              <a:rPr lang="ko-KR" altLang="en-US" sz="1451" dirty="0">
                <a:latin typeface="HY울릉도M" panose="02030600000101010101" pitchFamily="18" charset="-127"/>
                <a:ea typeface="HY울릉도M" panose="02030600000101010101" pitchFamily="18" charset="-127"/>
              </a:rPr>
              <a:t> 설치</a:t>
            </a:r>
            <a:r>
              <a:rPr lang="en-US" altLang="ko-KR" sz="1451" dirty="0">
                <a:latin typeface="HY울릉도M" panose="02030600000101010101" pitchFamily="18" charset="-127"/>
                <a:ea typeface="HY울릉도M" panose="02030600000101010101" pitchFamily="18" charset="-127"/>
              </a:rPr>
              <a:t>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51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음압이란</a:t>
            </a:r>
            <a:r>
              <a:rPr lang="en-US" altLang="ko-KR" sz="1451" dirty="0">
                <a:latin typeface="HY울릉도M" panose="02030600000101010101" pitchFamily="18" charset="-127"/>
                <a:ea typeface="HY울릉도M" panose="02030600000101010101" pitchFamily="18" charset="-127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451" dirty="0"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ko-KR" altLang="en-US" sz="1451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작업장소와</a:t>
            </a:r>
            <a:r>
              <a:rPr lang="ko-KR" altLang="en-US" sz="1451" dirty="0">
                <a:latin typeface="HY울릉도M" panose="02030600000101010101" pitchFamily="18" charset="-127"/>
                <a:ea typeface="HY울릉도M" panose="02030600000101010101" pitchFamily="18" charset="-127"/>
              </a:rPr>
              <a:t> 외부와의 </a:t>
            </a:r>
            <a:r>
              <a:rPr lang="ko-KR" altLang="en-US" sz="1451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압력차</a:t>
            </a:r>
            <a:r>
              <a:rPr lang="en-US" altLang="ko-KR" sz="1451" dirty="0"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(-0.508mmH2O 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유지</a:t>
            </a:r>
            <a:r>
              <a:rPr lang="en-US" altLang="ko-KR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lang="ko-KR" altLang="en-US" sz="133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02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7504" y="262389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5.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텍스 철거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준비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-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습윤 작업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51520" y="571501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석면분진의 흩날림 방지를 위하여 습기 유지</a:t>
            </a:r>
            <a:endParaRPr lang="en-US" altLang="ko-KR" sz="1600" dirty="0" smtClean="0">
              <a:latin typeface="HY울릉도M" pitchFamily="18" charset="-127"/>
              <a:ea typeface="HY울릉도M" pitchFamily="18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작업 중에도 계속해서 습윤 상태가 유지되도록 하여야 한다</a:t>
            </a:r>
            <a:r>
              <a:rPr lang="en-US" altLang="ko-KR" sz="1600" dirty="0" smtClean="0">
                <a:latin typeface="HY울릉도M" pitchFamily="18" charset="-127"/>
                <a:ea typeface="HY울릉도M" pitchFamily="18" charset="-127"/>
              </a:rPr>
              <a:t>.</a:t>
            </a:r>
            <a:endParaRPr lang="ko-KR" altLang="en-US" sz="1600" dirty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14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63" y="948981"/>
            <a:ext cx="5183385" cy="291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183385" cy="291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2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7504" y="538443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5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텍스 철거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전등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,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부속물 포함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그림 13" descr="20170801_081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187957" cy="2355726"/>
          </a:xfrm>
          <a:prstGeom prst="rect">
            <a:avLst/>
          </a:prstGeom>
        </p:spPr>
      </p:pic>
      <p:pic>
        <p:nvPicPr>
          <p:cNvPr id="15" name="그림 14" descr="20170801_081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4104456" cy="2308757"/>
          </a:xfrm>
          <a:prstGeom prst="rect">
            <a:avLst/>
          </a:prstGeom>
        </p:spPr>
      </p:pic>
      <p:pic>
        <p:nvPicPr>
          <p:cNvPr id="20" name="그림 19" descr="20170801_081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17032"/>
            <a:ext cx="4104456" cy="2308757"/>
          </a:xfrm>
          <a:prstGeom prst="rect">
            <a:avLst/>
          </a:prstGeom>
        </p:spPr>
      </p:pic>
      <p:pic>
        <p:nvPicPr>
          <p:cNvPr id="21" name="그림 20" descr="20170801_0815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17032"/>
            <a:ext cx="422447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496" y="323945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6. </a:t>
            </a:r>
            <a:r>
              <a:rPr lang="ko-KR" altLang="en-US" sz="24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공기질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측정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실내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624829" y="1154968"/>
            <a:ext cx="3803156" cy="4923391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 sz="1088"/>
          </a:p>
        </p:txBody>
      </p:sp>
      <p:sp>
        <p:nvSpPr>
          <p:cNvPr id="33" name="AutoShape 25"/>
          <p:cNvSpPr>
            <a:spLocks noChangeArrowheads="1"/>
          </p:cNvSpPr>
          <p:nvPr/>
        </p:nvSpPr>
        <p:spPr bwMode="auto">
          <a:xfrm>
            <a:off x="1094285" y="5378556"/>
            <a:ext cx="2815385" cy="324446"/>
          </a:xfrm>
          <a:prstGeom prst="roundRect">
            <a:avLst>
              <a:gd name="adj" fmla="val 364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741" tIns="44370" rIns="88741" bIns="44370" anchor="ctr"/>
          <a:lstStyle>
            <a:lvl1pPr defTabSz="2376488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44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defTabSz="2376488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defTabSz="2376488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defTabSz="2376488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defTabSz="2376488" latinLnBrk="1">
              <a:spcBef>
                <a:spcPct val="20000"/>
              </a:spcBef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935" b="1">
                <a:latin typeface="HY울릉도M" panose="02030600000101010101" pitchFamily="18" charset="-127"/>
                <a:ea typeface="HY울릉도M" panose="02030600000101010101" pitchFamily="18" charset="-127"/>
              </a:rPr>
              <a:t>  </a:t>
            </a:r>
            <a:r>
              <a:rPr lang="ko-KR" altLang="en-US" sz="1935" b="1">
                <a:latin typeface="HY울릉도M" panose="02030600000101010101" pitchFamily="18" charset="-127"/>
                <a:ea typeface="HY울릉도M" panose="02030600000101010101" pitchFamily="18" charset="-127"/>
              </a:rPr>
              <a:t>실내 공기질 측정 위치</a:t>
            </a:r>
            <a:endParaRPr lang="en-US" altLang="ko-KR" sz="1935" b="1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4981082" y="1154968"/>
            <a:ext cx="3623366" cy="4923391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 sz="1088"/>
          </a:p>
        </p:txBody>
      </p:sp>
      <p:sp>
        <p:nvSpPr>
          <p:cNvPr id="35" name="AutoShape 25"/>
          <p:cNvSpPr>
            <a:spLocks noChangeArrowheads="1"/>
          </p:cNvSpPr>
          <p:nvPr/>
        </p:nvSpPr>
        <p:spPr bwMode="auto">
          <a:xfrm>
            <a:off x="5543419" y="5504302"/>
            <a:ext cx="1998510" cy="324446"/>
          </a:xfrm>
          <a:prstGeom prst="roundRect">
            <a:avLst>
              <a:gd name="adj" fmla="val 364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741" tIns="44370" rIns="88741" bIns="44370" anchor="ctr"/>
          <a:lstStyle>
            <a:lvl1pPr defTabSz="2376488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44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defTabSz="2376488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defTabSz="2376488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defTabSz="2376488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defTabSz="2376488" latinLnBrk="1">
              <a:spcBef>
                <a:spcPct val="20000"/>
              </a:spcBef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935" b="1">
                <a:latin typeface="HY울릉도M" panose="02030600000101010101" pitchFamily="18" charset="-127"/>
                <a:ea typeface="HY울릉도M" panose="02030600000101010101" pitchFamily="18" charset="-127"/>
              </a:rPr>
              <a:t>실내 공기질 측정 사진</a:t>
            </a:r>
            <a:endParaRPr lang="en-US" altLang="ko-KR" sz="1935" b="1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pic>
        <p:nvPicPr>
          <p:cNvPr id="36" name="그림 12" descr="20140109_2045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33" y="3372366"/>
            <a:ext cx="3110073" cy="208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타원 36"/>
          <p:cNvSpPr/>
          <p:nvPr/>
        </p:nvSpPr>
        <p:spPr>
          <a:xfrm>
            <a:off x="2248084" y="2625565"/>
            <a:ext cx="96950" cy="1171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38" name="타원 37"/>
          <p:cNvSpPr/>
          <p:nvPr/>
        </p:nvSpPr>
        <p:spPr>
          <a:xfrm>
            <a:off x="2244245" y="2577570"/>
            <a:ext cx="96950" cy="1171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pic>
        <p:nvPicPr>
          <p:cNvPr id="39" name="Picture 20" descr="D:\1.건축작업\2014\1.교육연구시설\14.방일초등학교\설계설명회자료\포토샵자료\교실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28" y="1786613"/>
            <a:ext cx="3306853" cy="29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530295" y="3822559"/>
            <a:ext cx="1059729" cy="387839"/>
          </a:xfrm>
          <a:prstGeom prst="rect">
            <a:avLst/>
          </a:prstGeom>
          <a:solidFill>
            <a:srgbClr val="C00000">
              <a:alpha val="37000"/>
            </a:srgbClr>
          </a:solidFill>
        </p:spPr>
        <p:txBody>
          <a:bodyPr lIns="89194" tIns="44597" rIns="89194" bIns="44597">
            <a:spAutoFit/>
          </a:bodyPr>
          <a:lstStyle/>
          <a:p>
            <a:pPr algn="ctr" eaLnBrk="1" latinLnBrk="1" hangingPunct="1">
              <a:defRPr/>
            </a:pPr>
            <a:r>
              <a:rPr lang="ko-KR" altLang="en-US" sz="1935" b="1" dirty="0">
                <a:solidFill>
                  <a:schemeClr val="accent1">
                    <a:lumMod val="50000"/>
                  </a:schemeClr>
                </a:solidFill>
                <a:latin typeface="HY강B" pitchFamily="18" charset="-127"/>
                <a:ea typeface="HY강B" pitchFamily="18" charset="-127"/>
                <a:cs typeface="견고딕"/>
              </a:rPr>
              <a:t>교  실</a:t>
            </a:r>
          </a:p>
        </p:txBody>
      </p:sp>
      <p:sp>
        <p:nvSpPr>
          <p:cNvPr id="41" name="타원 40"/>
          <p:cNvSpPr/>
          <p:nvPr/>
        </p:nvSpPr>
        <p:spPr>
          <a:xfrm>
            <a:off x="2299919" y="3483715"/>
            <a:ext cx="95990" cy="1171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42" name="타원 41"/>
          <p:cNvSpPr/>
          <p:nvPr/>
        </p:nvSpPr>
        <p:spPr>
          <a:xfrm>
            <a:off x="3590023" y="4365862"/>
            <a:ext cx="95990" cy="1180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43" name="타원 42"/>
          <p:cNvSpPr/>
          <p:nvPr/>
        </p:nvSpPr>
        <p:spPr>
          <a:xfrm>
            <a:off x="2293200" y="2890497"/>
            <a:ext cx="96950" cy="1180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pic>
        <p:nvPicPr>
          <p:cNvPr id="44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33" y="1311463"/>
            <a:ext cx="3106234" cy="206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5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모서리가 둥근 직사각형 24"/>
          <p:cNvSpPr/>
          <p:nvPr/>
        </p:nvSpPr>
        <p:spPr>
          <a:xfrm>
            <a:off x="215766" y="1044578"/>
            <a:ext cx="5184076" cy="5122092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 sz="1088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8797" r="20863" b="6572"/>
          <a:stretch/>
        </p:blipFill>
        <p:spPr>
          <a:xfrm>
            <a:off x="669311" y="1372986"/>
            <a:ext cx="4410473" cy="42464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496" y="323945"/>
            <a:ext cx="5052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6.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비산 측정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주변 및 경계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" name="AutoShape 25"/>
          <p:cNvSpPr>
            <a:spLocks noChangeArrowheads="1"/>
          </p:cNvSpPr>
          <p:nvPr/>
        </p:nvSpPr>
        <p:spPr bwMode="auto">
          <a:xfrm>
            <a:off x="1516641" y="5725079"/>
            <a:ext cx="2724194" cy="335965"/>
          </a:xfrm>
          <a:prstGeom prst="roundRect">
            <a:avLst>
              <a:gd name="adj" fmla="val 364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741" tIns="44370" rIns="88741" bIns="44370" anchor="ctr"/>
          <a:lstStyle>
            <a:lvl1pPr defTabSz="2376488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44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defTabSz="2376488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defTabSz="2376488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defTabSz="2376488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defTabSz="2376488" latinLnBrk="1">
              <a:spcBef>
                <a:spcPct val="20000"/>
              </a:spcBef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935" b="1">
                <a:latin typeface="HY울릉도M" panose="02030600000101010101" pitchFamily="18" charset="-127"/>
                <a:ea typeface="HY울릉도M" panose="02030600000101010101" pitchFamily="18" charset="-127"/>
              </a:rPr>
              <a:t>실외공기질 측정 위치</a:t>
            </a:r>
            <a:endParaRPr lang="en-US" altLang="ko-KR" sz="1935" b="1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5402122" y="1044578"/>
            <a:ext cx="3490360" cy="5122092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 sz="1088"/>
          </a:p>
        </p:txBody>
      </p:sp>
      <p:sp>
        <p:nvSpPr>
          <p:cNvPr id="36" name="AutoShape 25"/>
          <p:cNvSpPr>
            <a:spLocks noChangeArrowheads="1"/>
          </p:cNvSpPr>
          <p:nvPr/>
        </p:nvSpPr>
        <p:spPr bwMode="auto">
          <a:xfrm>
            <a:off x="5928338" y="5731799"/>
            <a:ext cx="2286480" cy="324446"/>
          </a:xfrm>
          <a:prstGeom prst="roundRect">
            <a:avLst>
              <a:gd name="adj" fmla="val 364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8741" tIns="44370" rIns="88741" bIns="44370" anchor="ctr"/>
          <a:lstStyle>
            <a:lvl1pPr defTabSz="2376488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44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defTabSz="2376488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defTabSz="2376488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defTabSz="2376488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defTabSz="2376488" latinLnBrk="1">
              <a:spcBef>
                <a:spcPct val="20000"/>
              </a:spcBef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defTabSz="23764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935" b="1">
                <a:latin typeface="HY울릉도M" panose="02030600000101010101" pitchFamily="18" charset="-127"/>
                <a:ea typeface="HY울릉도M" panose="02030600000101010101" pitchFamily="18" charset="-127"/>
              </a:rPr>
              <a:t>실외공기질 측정 사진</a:t>
            </a:r>
            <a:endParaRPr lang="en-US" altLang="ko-KR" sz="1935" b="1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pic>
        <p:nvPicPr>
          <p:cNvPr id="37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35" y="1410332"/>
            <a:ext cx="3138870" cy="214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95" y="3698732"/>
            <a:ext cx="3142710" cy="19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타원 38"/>
          <p:cNvSpPr/>
          <p:nvPr/>
        </p:nvSpPr>
        <p:spPr>
          <a:xfrm>
            <a:off x="2265099" y="4262424"/>
            <a:ext cx="184301" cy="168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40" name="타원 39"/>
          <p:cNvSpPr/>
          <p:nvPr/>
        </p:nvSpPr>
        <p:spPr>
          <a:xfrm>
            <a:off x="4572261" y="3976948"/>
            <a:ext cx="184301" cy="168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41" name="타원 40"/>
          <p:cNvSpPr/>
          <p:nvPr/>
        </p:nvSpPr>
        <p:spPr>
          <a:xfrm>
            <a:off x="2267744" y="3933056"/>
            <a:ext cx="184301" cy="169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44" name="타원 43"/>
          <p:cNvSpPr/>
          <p:nvPr/>
        </p:nvSpPr>
        <p:spPr>
          <a:xfrm>
            <a:off x="3276824" y="3933056"/>
            <a:ext cx="184301" cy="1708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45" name="타원 44"/>
          <p:cNvSpPr/>
          <p:nvPr/>
        </p:nvSpPr>
        <p:spPr>
          <a:xfrm>
            <a:off x="1424490" y="4304876"/>
            <a:ext cx="184301" cy="1699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46" name="타원 45"/>
          <p:cNvSpPr/>
          <p:nvPr/>
        </p:nvSpPr>
        <p:spPr>
          <a:xfrm>
            <a:off x="1284226" y="3892477"/>
            <a:ext cx="184301" cy="168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30" name="타원 29"/>
          <p:cNvSpPr/>
          <p:nvPr/>
        </p:nvSpPr>
        <p:spPr>
          <a:xfrm>
            <a:off x="4572000" y="5013176"/>
            <a:ext cx="184301" cy="168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  <p:sp>
        <p:nvSpPr>
          <p:cNvPr id="31" name="타원 30"/>
          <p:cNvSpPr/>
          <p:nvPr/>
        </p:nvSpPr>
        <p:spPr>
          <a:xfrm>
            <a:off x="3443559" y="4768735"/>
            <a:ext cx="184301" cy="168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endParaRPr lang="ko-KR" altLang="en-US" sz="1088"/>
          </a:p>
        </p:txBody>
      </p:sp>
    </p:spTree>
    <p:extLst>
      <p:ext uri="{BB962C8B-B14F-4D97-AF65-F5344CB8AC3E}">
        <p14:creationId xmlns:p14="http://schemas.microsoft.com/office/powerpoint/2010/main" val="21628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8797" r="20863" b="6572"/>
          <a:stretch/>
        </p:blipFill>
        <p:spPr>
          <a:xfrm>
            <a:off x="4716016" y="3668973"/>
            <a:ext cx="3544877" cy="25024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512" y="32394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7.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폐기물 포장 및 반출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6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4" y="1044610"/>
            <a:ext cx="4047895" cy="250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_x206635640" descr="EMB000018f8436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53" y="3668975"/>
            <a:ext cx="4060374" cy="250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_x206635720" descr="EMB000018f843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99" y="1044611"/>
            <a:ext cx="3490194" cy="249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타원 48"/>
          <p:cNvSpPr/>
          <p:nvPr/>
        </p:nvSpPr>
        <p:spPr>
          <a:xfrm>
            <a:off x="6638455" y="5508359"/>
            <a:ext cx="173742" cy="196780"/>
          </a:xfrm>
          <a:prstGeom prst="ellipse">
            <a:avLst/>
          </a:prstGeom>
          <a:solidFill>
            <a:srgbClr val="FFFF00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just" eaLnBrk="1" latinLnBrk="1" hangingPunct="1">
              <a:defRPr/>
            </a:pPr>
            <a:endParaRPr lang="ko-KR" altLang="en-US" sz="1088" dirty="0"/>
          </a:p>
        </p:txBody>
      </p:sp>
      <p:sp>
        <p:nvSpPr>
          <p:cNvPr id="50" name="모서리가 둥근 직사각형 49"/>
          <p:cNvSpPr/>
          <p:nvPr/>
        </p:nvSpPr>
        <p:spPr>
          <a:xfrm>
            <a:off x="7205340" y="5301207"/>
            <a:ext cx="662330" cy="61108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94" tIns="44597" rIns="89194" bIns="44597" anchor="ctr"/>
          <a:lstStyle/>
          <a:p>
            <a:pPr algn="ctr" eaLnBrk="1" latinLnBrk="1" hangingPunct="1">
              <a:defRPr/>
            </a:pPr>
            <a:r>
              <a:rPr lang="ko-KR" altLang="en-US" sz="1088" b="1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폐기물</a:t>
            </a:r>
            <a:endParaRPr lang="en-US" altLang="ko-KR" sz="1088" b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algn="ctr" eaLnBrk="1" latinLnBrk="1" hangingPunct="1">
              <a:defRPr/>
            </a:pPr>
            <a:r>
              <a:rPr lang="ko-KR" altLang="en-US" sz="1088" b="1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반출</a:t>
            </a:r>
            <a:endParaRPr lang="en-US" altLang="ko-KR" sz="1088" b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algn="ctr" eaLnBrk="1" latinLnBrk="1" hangingPunct="1">
              <a:defRPr/>
            </a:pPr>
            <a:r>
              <a:rPr lang="ko-KR" altLang="en-US" sz="1088" b="1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보관소</a:t>
            </a:r>
          </a:p>
        </p:txBody>
      </p:sp>
    </p:spTree>
    <p:extLst>
      <p:ext uri="{BB962C8B-B14F-4D97-AF65-F5344CB8AC3E}">
        <p14:creationId xmlns:p14="http://schemas.microsoft.com/office/powerpoint/2010/main" val="10513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323945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8.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 제거 공사 후 </a:t>
            </a:r>
            <a:r>
              <a:rPr lang="ko-KR" altLang="en-US" sz="24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정밀청소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차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146" y="1242350"/>
            <a:ext cx="4110288" cy="21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46" y="3757286"/>
            <a:ext cx="4105489" cy="218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9" y="3764005"/>
            <a:ext cx="4093010" cy="218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9" y="1242350"/>
            <a:ext cx="4093010" cy="21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8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내용 개체 틀 5"/>
          <p:cNvSpPr>
            <a:spLocks noGrp="1"/>
          </p:cNvSpPr>
          <p:nvPr>
            <p:ph sz="quarter" idx="4294967295"/>
          </p:nvPr>
        </p:nvSpPr>
        <p:spPr>
          <a:xfrm>
            <a:off x="714348" y="1596692"/>
            <a:ext cx="7786742" cy="485778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공   사   명 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: 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숭의과학기술고등학교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석면텍스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및 조명교체공사   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 defTabSz="1473200">
              <a:lnSpc>
                <a:spcPct val="170000"/>
              </a:lnSpc>
              <a:defRPr/>
            </a:pP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사 업 목 적 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: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</a:t>
            </a:r>
            <a:r>
              <a:rPr lang="ko-KR" altLang="en-US" sz="1500" dirty="0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금회 </a:t>
            </a:r>
            <a:r>
              <a:rPr lang="ko-KR" altLang="en-US" sz="1500" dirty="0" err="1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석면해체</a:t>
            </a:r>
            <a:r>
              <a:rPr lang="ko-KR" altLang="en-US" sz="1500" dirty="0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 </a:t>
            </a:r>
            <a:r>
              <a:rPr lang="ko-KR" altLang="en-US" sz="1500" dirty="0" err="1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제거공사를</a:t>
            </a:r>
            <a:r>
              <a:rPr lang="ko-KR" altLang="en-US" sz="1500" dirty="0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 통해 학교시설을 개선하여 학생들이 보다 </a:t>
            </a:r>
            <a:endParaRPr lang="en-US" altLang="ko-KR" sz="1500" dirty="0"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  <a:p>
            <a:pPr marL="0" indent="0" defTabSz="1473200">
              <a:buNone/>
              <a:defRPr/>
            </a:pPr>
            <a:r>
              <a:rPr lang="en-US" altLang="ko-KR" sz="150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                       </a:t>
            </a:r>
            <a:r>
              <a:rPr lang="ko-KR" altLang="en-US" sz="150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쾌적하고 </a:t>
            </a:r>
            <a:r>
              <a:rPr lang="ko-KR" altLang="en-US" sz="1500" dirty="0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편리하게 이용할 수 있도록 교육환경을 개선하고자 함</a:t>
            </a:r>
            <a:r>
              <a:rPr lang="en-US" altLang="ko-KR" sz="1500" dirty="0">
                <a:latin typeface="HY견고딕" panose="02030600000101010101" pitchFamily="18" charset="-127"/>
                <a:ea typeface="HY견고딕" panose="02030600000101010101" pitchFamily="18" charset="-127"/>
                <a:cs typeface="Arial" charset="0"/>
              </a:rPr>
              <a:t>.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                                                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위    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  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치 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: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광주광역시 남구 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오방로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34-13</a:t>
            </a:r>
            <a:r>
              <a:rPr lang="en-US" altLang="ko-KR" sz="1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5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신정동</a:t>
            </a:r>
            <a:r>
              <a:rPr lang="en-US" altLang="ko-KR" sz="15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공 사 범 위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 marL="68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본관동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지상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1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층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~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옥탑층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):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천정텍스개선 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석면재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교체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), LED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조명교체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 marL="68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후관동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지상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1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층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~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옥탑층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):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천정텍스개선 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석면재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교체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 ), LED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조명교체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 marL="68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급실실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(1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층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~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지상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2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층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): 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천정텍스개선 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석면재</a:t>
            </a:r>
            <a:r>
              <a:rPr lang="ko-KR" altLang="en-US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교체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 ), LED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조명교체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 marL="68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스마트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1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관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(3,4,5,7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층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):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벽체석면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및 천정텍스개선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석면재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교체</a:t>
            </a:r>
            <a:r>
              <a:rPr lang="en-US" altLang="ko-KR" sz="1500" dirty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) ), LED</a:t>
            </a:r>
            <a:r>
              <a:rPr lang="ko-KR" altLang="en-US" sz="1500" dirty="0" err="1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조명교체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공 사 기 간 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: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약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52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일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공 사 면 적 </a:t>
            </a:r>
            <a:r>
              <a:rPr lang="en-US" altLang="ko-KR" sz="15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(</a:t>
            </a:r>
            <a:r>
              <a:rPr lang="ko-KR" altLang="en-US" sz="15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 </a:t>
            </a:r>
            <a:r>
              <a:rPr lang="en-US" altLang="ko-KR" sz="15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7763M2)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  <a:p>
            <a:pPr>
              <a:lnSpc>
                <a:spcPct val="150000"/>
              </a:lnSpc>
              <a:buNone/>
            </a:pPr>
            <a:endParaRPr lang="en-US" altLang="ko-KR" sz="1500" dirty="0" smtClean="0">
              <a:latin typeface="한컴 솔잎 M" pitchFamily="18" charset="-127"/>
              <a:ea typeface="한컴 솔잎 M" pitchFamily="18" charset="-127"/>
              <a:cs typeface="함초롬바탕" pitchFamily="18" charset="-127"/>
            </a:endParaRPr>
          </a:p>
        </p:txBody>
      </p:sp>
      <p:sp>
        <p:nvSpPr>
          <p:cNvPr id="26" name="제목 15"/>
          <p:cNvSpPr txBox="1">
            <a:spLocks/>
          </p:cNvSpPr>
          <p:nvPr/>
        </p:nvSpPr>
        <p:spPr>
          <a:xfrm>
            <a:off x="857224" y="1168064"/>
            <a:ext cx="2214578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2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설 계 개 요</a:t>
            </a:r>
            <a:endParaRPr kumimoji="0" lang="ko-KR" altLang="en-US" sz="2200" b="1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30" name="Group 597"/>
          <p:cNvGrpSpPr>
            <a:grpSpLocks/>
          </p:cNvGrpSpPr>
          <p:nvPr/>
        </p:nvGrpSpPr>
        <p:grpSpPr bwMode="auto">
          <a:xfrm>
            <a:off x="428596" y="1239502"/>
            <a:ext cx="357190" cy="264254"/>
            <a:chOff x="4719" y="3288"/>
            <a:chExt cx="542" cy="344"/>
          </a:xfrm>
        </p:grpSpPr>
        <p:sp>
          <p:nvSpPr>
            <p:cNvPr id="33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6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323945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9.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 제거 공사 후 </a:t>
            </a:r>
            <a:r>
              <a:rPr lang="ko-KR" altLang="en-US" sz="24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모니터단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확인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" name="그림 11" descr="20170811_1625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86" y="1188595"/>
            <a:ext cx="4104529" cy="21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12" descr="20170811_1627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0" y="2311612"/>
            <a:ext cx="4104529" cy="21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13" descr="20170811_1632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86" y="3564346"/>
            <a:ext cx="4104529" cy="21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4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512" y="323945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 9.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 시료 채취 및 분석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00"/>
          <a:stretch/>
        </p:blipFill>
        <p:spPr bwMode="auto">
          <a:xfrm>
            <a:off x="4190184" y="1412776"/>
            <a:ext cx="412623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6" y="2389609"/>
            <a:ext cx="43148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67642" y="4952361"/>
            <a:ext cx="8906905" cy="101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94" tIns="44597" rIns="89194" bIns="44597">
            <a:spAutoFit/>
          </a:bodyPr>
          <a:lstStyle>
            <a:lvl1pPr marL="460375" indent="-460375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44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35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3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29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정밀 청소 완료 후 </a:t>
            </a:r>
            <a:r>
              <a:rPr lang="ko-KR" altLang="en-US" sz="133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명예감독관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확인 중 </a:t>
            </a:r>
            <a:r>
              <a:rPr lang="ko-KR" altLang="en-US" sz="1330" dirty="0">
                <a:solidFill>
                  <a:srgbClr val="FF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석면 의심 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시료 </a:t>
            </a:r>
            <a:r>
              <a:rPr lang="ko-KR" altLang="en-US" sz="133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발견시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시료 채취</a:t>
            </a:r>
            <a:endParaRPr lang="en-US" altLang="ko-KR" sz="133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ko-KR" altLang="en-US" sz="133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물티슈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등을 이용한 바닥 및 문틀</a:t>
            </a:r>
            <a:r>
              <a:rPr lang="en-US" altLang="ko-KR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사물함 등 시료 채취 </a:t>
            </a:r>
            <a:endParaRPr lang="en-US" altLang="ko-KR" sz="133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시료 석면 분석 이후 석면 불검출 시</a:t>
            </a:r>
            <a:r>
              <a:rPr lang="en-US" altLang="ko-KR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감리</a:t>
            </a:r>
            <a:r>
              <a:rPr lang="en-US" altLang="ko-KR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감독관</a:t>
            </a:r>
            <a:r>
              <a:rPr lang="en-US" altLang="ko-KR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lang="ko-KR" altLang="en-US" sz="1330" dirty="0">
                <a:latin typeface="HY울릉도M" panose="02030600000101010101" pitchFamily="18" charset="-127"/>
                <a:ea typeface="HY울릉도M" panose="02030600000101010101" pitchFamily="18" charset="-127"/>
              </a:rPr>
              <a:t>명예감독관의 확인 완료 후 집기 재설치 및 공사 완료</a:t>
            </a:r>
          </a:p>
        </p:txBody>
      </p:sp>
    </p:spTree>
    <p:extLst>
      <p:ext uri="{BB962C8B-B14F-4D97-AF65-F5344CB8AC3E}">
        <p14:creationId xmlns:p14="http://schemas.microsoft.com/office/powerpoint/2010/main" val="41048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496" y="323945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 10.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건축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텍스 설치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),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기계</a:t>
            </a:r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,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전기공사 시행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8" name="그림 27" descr="20170110_100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052736"/>
            <a:ext cx="4142118" cy="2736304"/>
          </a:xfrm>
          <a:prstGeom prst="rect">
            <a:avLst/>
          </a:prstGeom>
        </p:spPr>
      </p:pic>
      <p:pic>
        <p:nvPicPr>
          <p:cNvPr id="29" name="그림 28" descr="20170109_1039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1374" y="1052736"/>
            <a:ext cx="4142118" cy="2705298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4142119" cy="2376264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73" y="3933056"/>
            <a:ext cx="414211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496" y="323945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  11. </a:t>
            </a: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텍스 설치 후 정밀 청소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그림 13" descr="20170123_091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27" y="1556792"/>
            <a:ext cx="4347631" cy="2880320"/>
          </a:xfrm>
          <a:prstGeom prst="rect">
            <a:avLst/>
          </a:prstGeom>
        </p:spPr>
      </p:pic>
      <p:pic>
        <p:nvPicPr>
          <p:cNvPr id="17" name="그림 16" descr="20170124_091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964" y="1556792"/>
            <a:ext cx="429765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2362200" y="3929066"/>
            <a:ext cx="6477000" cy="1652582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감사합니다</a:t>
            </a:r>
            <a:r>
              <a:rPr lang="en-US" altLang="ko-KR" sz="40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4000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 vert="horz" anchor="ctr">
            <a:normAutofit/>
          </a:bodyPr>
          <a:lstStyle/>
          <a:p>
            <a:pPr algn="r"/>
            <a:r>
              <a:rPr lang="ko-KR" altLang="en-US" dirty="0" err="1" smtClean="0">
                <a:latin typeface="+mj-ea"/>
                <a:ea typeface="+mj-ea"/>
              </a:rPr>
              <a:t>숭의과학기술고등학교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6" name="부제목 4"/>
          <p:cNvSpPr txBox="1">
            <a:spLocks/>
          </p:cNvSpPr>
          <p:nvPr/>
        </p:nvSpPr>
        <p:spPr>
          <a:xfrm>
            <a:off x="785786" y="6143644"/>
            <a:ext cx="1428760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en-US" altLang="ko-KR" sz="2600" dirty="0" smtClean="0">
                <a:solidFill>
                  <a:srgbClr val="FFFFFF"/>
                </a:solidFill>
                <a:latin typeface="+mj-ea"/>
                <a:ea typeface="+mj-ea"/>
              </a:rPr>
              <a:t>2020.12.</a:t>
            </a:r>
            <a:endParaRPr kumimoji="0" lang="ko-KR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5"/>
          <p:cNvSpPr>
            <a:spLocks noGrp="1"/>
          </p:cNvSpPr>
          <p:nvPr>
            <p:ph type="title"/>
          </p:nvPr>
        </p:nvSpPr>
        <p:spPr>
          <a:xfrm>
            <a:off x="857224" y="1000108"/>
            <a:ext cx="2214578" cy="428628"/>
          </a:xfrm>
        </p:spPr>
        <p:txBody>
          <a:bodyPr>
            <a:noAutofit/>
          </a:bodyPr>
          <a:lstStyle/>
          <a:p>
            <a:r>
              <a:rPr lang="ko-KR" altLang="en-US" sz="2200" b="1" spc="100" dirty="0" smtClean="0">
                <a:latin typeface="HY견고딕" pitchFamily="18" charset="-127"/>
                <a:ea typeface="HY견고딕" pitchFamily="18" charset="-127"/>
              </a:rPr>
              <a:t>사 업 일 정</a:t>
            </a:r>
            <a:endParaRPr lang="ko-KR" altLang="en-US" sz="2200" b="1" spc="1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1071546"/>
            <a:ext cx="357190" cy="264254"/>
            <a:chOff x="4719" y="3288"/>
            <a:chExt cx="542" cy="344"/>
          </a:xfrm>
        </p:grpSpPr>
        <p:sp>
          <p:nvSpPr>
            <p:cNvPr id="2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95" name="AutoShape 69"/>
          <p:cNvSpPr>
            <a:spLocks noChangeArrowheads="1"/>
          </p:cNvSpPr>
          <p:nvPr/>
        </p:nvSpPr>
        <p:spPr bwMode="auto">
          <a:xfrm>
            <a:off x="1000100" y="1643051"/>
            <a:ext cx="6929486" cy="50006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75000"/>
                  <a:alpha val="59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38100">
            <a:noFill/>
            <a:round/>
            <a:headEnd/>
            <a:tailEnd/>
          </a:ln>
          <a:scene3d>
            <a:camera prst="orthographicFront"/>
            <a:lightRig rig="soft" dir="t">
              <a:rot lat="0" lon="0" rev="1800000"/>
            </a:lightRig>
          </a:scene3d>
          <a:sp3d extrusionH="38100">
            <a:bevelT w="165100" prst="coolSlant"/>
            <a:bevelB w="44450" h="120650"/>
          </a:sp3d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1785918" y="1643050"/>
            <a:ext cx="578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설계용역 착수</a:t>
            </a:r>
            <a:endParaRPr lang="ko-KR" altLang="en-US" sz="2000" dirty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9" name="AutoShape 69"/>
          <p:cNvSpPr>
            <a:spLocks noChangeArrowheads="1"/>
          </p:cNvSpPr>
          <p:nvPr/>
        </p:nvSpPr>
        <p:spPr bwMode="auto">
          <a:xfrm>
            <a:off x="1000100" y="2428868"/>
            <a:ext cx="6929486" cy="50006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75000"/>
                  <a:alpha val="59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38100">
            <a:noFill/>
            <a:round/>
            <a:headEnd/>
            <a:tailEnd/>
          </a:ln>
          <a:scene3d>
            <a:camera prst="orthographicFront"/>
            <a:lightRig rig="soft" dir="t">
              <a:rot lat="0" lon="0" rev="1800000"/>
            </a:lightRig>
          </a:scene3d>
          <a:sp3d extrusionH="38100">
            <a:bevelT w="165100" prst="coolSlant"/>
            <a:bevelB w="44450" h="120650"/>
          </a:sp3d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1785918" y="2428867"/>
            <a:ext cx="578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설계용역 완료</a:t>
            </a:r>
            <a:endParaRPr lang="ko-KR" altLang="en-US" sz="2000" dirty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1" name="AutoShape 69"/>
          <p:cNvSpPr>
            <a:spLocks noChangeArrowheads="1"/>
          </p:cNvSpPr>
          <p:nvPr/>
        </p:nvSpPr>
        <p:spPr bwMode="auto">
          <a:xfrm>
            <a:off x="1000100" y="3214686"/>
            <a:ext cx="6929486" cy="50006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75000"/>
                  <a:alpha val="59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38100">
            <a:noFill/>
            <a:round/>
            <a:headEnd/>
            <a:tailEnd/>
          </a:ln>
          <a:scene3d>
            <a:camera prst="orthographicFront"/>
            <a:lightRig rig="soft" dir="t">
              <a:rot lat="0" lon="0" rev="1800000"/>
            </a:lightRig>
          </a:scene3d>
          <a:sp3d extrusionH="38100">
            <a:bevelT w="165100" prst="coolSlant"/>
            <a:bevelB w="44450" h="120650"/>
          </a:sp3d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1785918" y="3243204"/>
            <a:ext cx="578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err="1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설계검토</a:t>
            </a:r>
            <a:r>
              <a:rPr lang="ko-KR" altLang="en-US" sz="2000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 및 협의</a:t>
            </a:r>
            <a:endParaRPr lang="ko-KR" altLang="en-US" sz="2000" dirty="0">
              <a:solidFill>
                <a:srgbClr val="FF33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3" name="AutoShape 69"/>
          <p:cNvSpPr>
            <a:spLocks noChangeArrowheads="1"/>
          </p:cNvSpPr>
          <p:nvPr/>
        </p:nvSpPr>
        <p:spPr bwMode="auto">
          <a:xfrm>
            <a:off x="1000100" y="4071942"/>
            <a:ext cx="6929486" cy="50006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75000"/>
                  <a:alpha val="59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38100">
            <a:noFill/>
            <a:round/>
            <a:headEnd/>
            <a:tailEnd/>
          </a:ln>
          <a:scene3d>
            <a:camera prst="orthographicFront"/>
            <a:lightRig rig="soft" dir="t">
              <a:rot lat="0" lon="0" rev="1800000"/>
            </a:lightRig>
          </a:scene3d>
          <a:sp3d extrusionH="38100">
            <a:bevelT w="165100" prst="coolSlant"/>
            <a:bevelB w="44450" h="120650"/>
          </a:sp3d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1785918" y="4100460"/>
            <a:ext cx="578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</a:rPr>
              <a:t>시 공 사 선 정</a:t>
            </a:r>
          </a:p>
        </p:txBody>
      </p:sp>
      <p:sp>
        <p:nvSpPr>
          <p:cNvPr id="105" name="AutoShape 69"/>
          <p:cNvSpPr>
            <a:spLocks noChangeArrowheads="1"/>
          </p:cNvSpPr>
          <p:nvPr/>
        </p:nvSpPr>
        <p:spPr bwMode="auto">
          <a:xfrm>
            <a:off x="1000100" y="4857760"/>
            <a:ext cx="6929486" cy="50006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75000"/>
                  <a:alpha val="59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38100">
            <a:noFill/>
            <a:round/>
            <a:headEnd/>
            <a:tailEnd/>
          </a:ln>
          <a:scene3d>
            <a:camera prst="orthographicFront"/>
            <a:lightRig rig="soft" dir="t">
              <a:rot lat="0" lon="0" rev="1800000"/>
            </a:lightRig>
          </a:scene3d>
          <a:sp3d extrusionH="38100">
            <a:bevelT w="165100" prst="coolSlant"/>
            <a:bevelB w="44450" h="120650"/>
          </a:sp3d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1785918" y="4857759"/>
            <a:ext cx="578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설명회</a:t>
            </a:r>
            <a:endParaRPr lang="ko-KR" altLang="en-US" sz="2000" dirty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7" name="AutoShape 69"/>
          <p:cNvSpPr>
            <a:spLocks noChangeArrowheads="1"/>
          </p:cNvSpPr>
          <p:nvPr/>
        </p:nvSpPr>
        <p:spPr bwMode="auto">
          <a:xfrm>
            <a:off x="1000100" y="5643578"/>
            <a:ext cx="6929486" cy="500066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75000"/>
                  <a:alpha val="59000"/>
                </a:schemeClr>
              </a:gs>
              <a:gs pos="53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0"/>
          </a:gradFill>
          <a:ln w="38100">
            <a:noFill/>
            <a:round/>
            <a:headEnd/>
            <a:tailEnd/>
          </a:ln>
          <a:scene3d>
            <a:camera prst="orthographicFront"/>
            <a:lightRig rig="soft" dir="t">
              <a:rot lat="0" lon="0" rev="1800000"/>
            </a:lightRig>
          </a:scene3d>
          <a:sp3d extrusionH="38100">
            <a:bevelT w="165100" prst="coolSlant"/>
            <a:bevelB w="44450" h="120650"/>
          </a:sp3d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1785918" y="5643577"/>
            <a:ext cx="578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착공 및 준공</a:t>
            </a:r>
            <a:endParaRPr lang="ko-KR" altLang="en-US" sz="2000" dirty="0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1285852" y="3261840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2020.09</a:t>
            </a:r>
            <a:endParaRPr lang="ko-KR" altLang="en-US" dirty="0">
              <a:solidFill>
                <a:srgbClr val="FF3300"/>
              </a:solidFill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117" name="AutoShape 62"/>
          <p:cNvSpPr>
            <a:spLocks noChangeAspect="1" noChangeArrowheads="1"/>
          </p:cNvSpPr>
          <p:nvPr/>
        </p:nvSpPr>
        <p:spPr bwMode="auto">
          <a:xfrm rot="5400000">
            <a:off x="4522197" y="2096409"/>
            <a:ext cx="219631" cy="405776"/>
          </a:xfrm>
          <a:prstGeom prst="chevron">
            <a:avLst>
              <a:gd name="adj" fmla="val 50454"/>
            </a:avLst>
          </a:prstGeom>
          <a:solidFill>
            <a:srgbClr val="7030A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lIns="90976" tIns="45487" rIns="90976" bIns="45487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19" name="AutoShape 62"/>
          <p:cNvSpPr>
            <a:spLocks noChangeAspect="1" noChangeArrowheads="1"/>
          </p:cNvSpPr>
          <p:nvPr/>
        </p:nvSpPr>
        <p:spPr bwMode="auto">
          <a:xfrm rot="5400000">
            <a:off x="4522197" y="2835862"/>
            <a:ext cx="219631" cy="405776"/>
          </a:xfrm>
          <a:prstGeom prst="chevron">
            <a:avLst>
              <a:gd name="adj" fmla="val 50454"/>
            </a:avLst>
          </a:prstGeom>
          <a:solidFill>
            <a:srgbClr val="7030A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lIns="90976" tIns="45487" rIns="90976" bIns="45487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20" name="AutoShape 62"/>
          <p:cNvSpPr>
            <a:spLocks noChangeAspect="1" noChangeArrowheads="1"/>
          </p:cNvSpPr>
          <p:nvPr/>
        </p:nvSpPr>
        <p:spPr bwMode="auto">
          <a:xfrm rot="5400000">
            <a:off x="4522197" y="3693118"/>
            <a:ext cx="219631" cy="405776"/>
          </a:xfrm>
          <a:prstGeom prst="chevron">
            <a:avLst>
              <a:gd name="adj" fmla="val 50454"/>
            </a:avLst>
          </a:prstGeom>
          <a:solidFill>
            <a:srgbClr val="7030A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lIns="90976" tIns="45487" rIns="90976" bIns="45487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21" name="AutoShape 62"/>
          <p:cNvSpPr>
            <a:spLocks noChangeAspect="1" noChangeArrowheads="1"/>
          </p:cNvSpPr>
          <p:nvPr/>
        </p:nvSpPr>
        <p:spPr bwMode="auto">
          <a:xfrm rot="5400000">
            <a:off x="4522197" y="4478936"/>
            <a:ext cx="219631" cy="405776"/>
          </a:xfrm>
          <a:prstGeom prst="chevron">
            <a:avLst>
              <a:gd name="adj" fmla="val 50454"/>
            </a:avLst>
          </a:prstGeom>
          <a:solidFill>
            <a:srgbClr val="7030A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lIns="90976" tIns="45487" rIns="90976" bIns="45487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22" name="AutoShape 62"/>
          <p:cNvSpPr>
            <a:spLocks noChangeAspect="1" noChangeArrowheads="1"/>
          </p:cNvSpPr>
          <p:nvPr/>
        </p:nvSpPr>
        <p:spPr bwMode="auto">
          <a:xfrm rot="5400000">
            <a:off x="4522197" y="5264754"/>
            <a:ext cx="219631" cy="405776"/>
          </a:xfrm>
          <a:prstGeom prst="chevron">
            <a:avLst>
              <a:gd name="adj" fmla="val 50454"/>
            </a:avLst>
          </a:prstGeom>
          <a:solidFill>
            <a:srgbClr val="7030A0"/>
          </a:solidFill>
          <a:ln w="25400" algn="ctr">
            <a:solidFill>
              <a:schemeClr val="bg1"/>
            </a:solidFill>
            <a:miter lim="800000"/>
            <a:headEnd/>
            <a:tailEnd/>
          </a:ln>
        </p:spPr>
        <p:txBody>
          <a:bodyPr rot="10800000" vert="eaVert" wrap="none" lIns="90976" tIns="45487" rIns="90976" bIns="45487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123" name="Text Box 76"/>
          <p:cNvSpPr txBox="1">
            <a:spLocks noChangeArrowheads="1"/>
          </p:cNvSpPr>
          <p:nvPr/>
        </p:nvSpPr>
        <p:spPr bwMode="auto">
          <a:xfrm>
            <a:off x="6000760" y="5321834"/>
            <a:ext cx="1782782" cy="32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47" tIns="45016" rIns="90047" bIns="45016" anchor="ctr" anchorCtr="1">
            <a:spAutoFit/>
          </a:bodyPr>
          <a:lstStyle/>
          <a:p>
            <a:pPr defTabSz="1473200"/>
            <a:r>
              <a:rPr lang="ko-KR" altLang="en-US" sz="1500" b="1" dirty="0" err="1" smtClean="0">
                <a:latin typeface="HY울릉도M" pitchFamily="18" charset="-127"/>
                <a:ea typeface="HY울릉도M" pitchFamily="18" charset="-127"/>
              </a:rPr>
              <a:t>착공후</a:t>
            </a:r>
            <a:r>
              <a:rPr lang="ko-KR" altLang="en-US" sz="1500" b="1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500" b="1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52</a:t>
            </a:r>
            <a:r>
              <a:rPr lang="ko-KR" altLang="en-US" sz="1500" b="1" dirty="0" smtClean="0">
                <a:solidFill>
                  <a:srgbClr val="00B050"/>
                </a:solidFill>
                <a:latin typeface="HY울릉도M" pitchFamily="18" charset="-127"/>
                <a:ea typeface="HY울릉도M" pitchFamily="18" charset="-127"/>
              </a:rPr>
              <a:t>일</a:t>
            </a:r>
            <a:endParaRPr lang="ko-KR" altLang="en-US" sz="1500" b="1" dirty="0">
              <a:solidFill>
                <a:srgbClr val="00B05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285852" y="4131238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2020.11</a:t>
            </a:r>
            <a:endParaRPr lang="ko-KR" altLang="en-US" dirty="0">
              <a:solidFill>
                <a:srgbClr val="FF3300"/>
              </a:solidFill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285852" y="4917056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2020.12</a:t>
            </a:r>
            <a:endParaRPr lang="ko-KR" altLang="en-US" dirty="0">
              <a:solidFill>
                <a:srgbClr val="FF3300"/>
              </a:solidFill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285852" y="5702874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2021.1.8.~2.28</a:t>
            </a:r>
            <a:endParaRPr lang="ko-KR" altLang="en-US" dirty="0">
              <a:solidFill>
                <a:srgbClr val="FF3300"/>
              </a:solidFill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285852" y="2478281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2020.09</a:t>
            </a:r>
            <a:endParaRPr lang="ko-KR" altLang="en-US" dirty="0">
              <a:solidFill>
                <a:srgbClr val="FF3300"/>
              </a:solidFill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285852" y="1682521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FF3300"/>
                </a:solidFill>
                <a:latin typeface="HY견고딕" pitchFamily="18" charset="-127"/>
                <a:ea typeface="HY견고딕" pitchFamily="18" charset="-127"/>
                <a:cs typeface="함초롬바탕" pitchFamily="18" charset="-127"/>
              </a:rPr>
              <a:t>2020.07</a:t>
            </a:r>
            <a:endParaRPr lang="ko-KR" altLang="en-US" dirty="0">
              <a:solidFill>
                <a:srgbClr val="FF3300"/>
              </a:solidFill>
              <a:latin typeface="HY견고딕" pitchFamily="18" charset="-127"/>
              <a:ea typeface="HY견고딕" pitchFamily="18" charset="-127"/>
              <a:cs typeface="함초롬바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1296766" y="714356"/>
            <a:ext cx="1387584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939576" y="1111214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46" name="AutoShape 4"/>
          <p:cNvSpPr>
            <a:spLocks noChangeArrowheads="1"/>
          </p:cNvSpPr>
          <p:nvPr/>
        </p:nvSpPr>
        <p:spPr bwMode="gray">
          <a:xfrm>
            <a:off x="896956" y="1995480"/>
            <a:ext cx="7604134" cy="3933850"/>
          </a:xfrm>
          <a:prstGeom prst="roundRect">
            <a:avLst>
              <a:gd name="adj" fmla="val 0"/>
            </a:avLst>
          </a:prstGeom>
          <a:solidFill>
            <a:srgbClr val="F9B08F"/>
          </a:solidFill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endParaRPr lang="ko-KR" altLang="ko-KR" sz="1600" b="1">
              <a:latin typeface="Candara" pitchFamily="34" charset="0"/>
              <a:cs typeface="Arial" pitchFamily="34" charset="0"/>
            </a:endParaRP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gray">
          <a:xfrm>
            <a:off x="1074756" y="1990718"/>
            <a:ext cx="1782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latin typeface="Candara" pitchFamily="34" charset="0"/>
                <a:ea typeface="굴림" pitchFamily="50" charset="-127"/>
              </a:rPr>
              <a:t>Contents 2</a:t>
            </a:r>
          </a:p>
        </p:txBody>
      </p:sp>
      <p:sp useBgFill="1">
        <p:nvSpPr>
          <p:cNvPr id="109" name="Freeform 49"/>
          <p:cNvSpPr>
            <a:spLocks/>
          </p:cNvSpPr>
          <p:nvPr/>
        </p:nvSpPr>
        <p:spPr bwMode="gray">
          <a:xfrm flipH="1">
            <a:off x="811230" y="2130455"/>
            <a:ext cx="271769" cy="356546"/>
          </a:xfrm>
          <a:custGeom>
            <a:avLst/>
            <a:gdLst/>
            <a:ahLst/>
            <a:cxnLst>
              <a:cxn ang="0">
                <a:pos x="1176" y="0"/>
              </a:cxn>
              <a:cxn ang="0">
                <a:pos x="1316" y="180"/>
              </a:cxn>
              <a:cxn ang="0">
                <a:pos x="1448" y="0"/>
              </a:cxn>
              <a:cxn ang="0">
                <a:pos x="2504" y="0"/>
              </a:cxn>
              <a:cxn ang="0">
                <a:pos x="2610" y="146"/>
              </a:cxn>
              <a:cxn ang="0">
                <a:pos x="2492" y="312"/>
              </a:cxn>
              <a:cxn ang="0">
                <a:pos x="1716" y="312"/>
              </a:cxn>
              <a:cxn ang="0">
                <a:pos x="2180" y="2278"/>
              </a:cxn>
              <a:cxn ang="0">
                <a:pos x="2048" y="2586"/>
              </a:cxn>
              <a:cxn ang="0">
                <a:pos x="1770" y="2454"/>
              </a:cxn>
              <a:cxn ang="0">
                <a:pos x="1592" y="1864"/>
              </a:cxn>
              <a:cxn ang="0">
                <a:pos x="1304" y="1494"/>
              </a:cxn>
              <a:cxn ang="0">
                <a:pos x="1006" y="1888"/>
              </a:cxn>
              <a:cxn ang="0">
                <a:pos x="856" y="2396"/>
              </a:cxn>
              <a:cxn ang="0">
                <a:pos x="570" y="2596"/>
              </a:cxn>
              <a:cxn ang="0">
                <a:pos x="440" y="2256"/>
              </a:cxn>
              <a:cxn ang="0">
                <a:pos x="906" y="310"/>
              </a:cxn>
              <a:cxn ang="0">
                <a:pos x="148" y="310"/>
              </a:cxn>
              <a:cxn ang="0">
                <a:pos x="2" y="174"/>
              </a:cxn>
              <a:cxn ang="0">
                <a:pos x="148" y="2"/>
              </a:cxn>
              <a:cxn ang="0">
                <a:pos x="1176" y="0"/>
              </a:cxn>
            </a:cxnLst>
            <a:rect l="0" t="0" r="r" b="b"/>
            <a:pathLst>
              <a:path w="2614" h="2630">
                <a:moveTo>
                  <a:pt x="1176" y="0"/>
                </a:moveTo>
                <a:cubicBezTo>
                  <a:pt x="1196" y="78"/>
                  <a:pt x="1274" y="182"/>
                  <a:pt x="1316" y="180"/>
                </a:cubicBezTo>
                <a:cubicBezTo>
                  <a:pt x="1358" y="178"/>
                  <a:pt x="1412" y="78"/>
                  <a:pt x="1448" y="0"/>
                </a:cubicBezTo>
                <a:cubicBezTo>
                  <a:pt x="1976" y="0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2180" y="2278"/>
                </a:lnTo>
                <a:cubicBezTo>
                  <a:pt x="2210" y="2506"/>
                  <a:pt x="2116" y="2574"/>
                  <a:pt x="2048" y="2586"/>
                </a:cubicBezTo>
                <a:cubicBezTo>
                  <a:pt x="1982" y="2614"/>
                  <a:pt x="1826" y="2600"/>
                  <a:pt x="1770" y="2454"/>
                </a:cubicBezTo>
                <a:cubicBezTo>
                  <a:pt x="1681" y="2159"/>
                  <a:pt x="1592" y="1864"/>
                  <a:pt x="1592" y="1864"/>
                </a:cubicBezTo>
                <a:cubicBezTo>
                  <a:pt x="1520" y="1604"/>
                  <a:pt x="1380" y="1490"/>
                  <a:pt x="1304" y="1494"/>
                </a:cubicBezTo>
                <a:cubicBezTo>
                  <a:pt x="1164" y="1510"/>
                  <a:pt x="1062" y="1698"/>
                  <a:pt x="1006" y="1888"/>
                </a:cubicBezTo>
                <a:cubicBezTo>
                  <a:pt x="910" y="2176"/>
                  <a:pt x="900" y="2302"/>
                  <a:pt x="856" y="2396"/>
                </a:cubicBezTo>
                <a:cubicBezTo>
                  <a:pt x="816" y="2508"/>
                  <a:pt x="720" y="2630"/>
                  <a:pt x="570" y="2596"/>
                </a:cubicBezTo>
                <a:cubicBezTo>
                  <a:pt x="506" y="2564"/>
                  <a:pt x="376" y="2548"/>
                  <a:pt x="440" y="2256"/>
                </a:cubicBez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76" y="0"/>
                  <a:pt x="1176" y="0"/>
                </a:cubicBezTo>
                <a:close/>
              </a:path>
            </a:pathLst>
          </a:custGeom>
          <a:ln w="19050" cmpd="sng">
            <a:noFill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 useBgFill="1">
        <p:nvSpPr>
          <p:cNvPr id="110" name="Oval 50"/>
          <p:cNvSpPr>
            <a:spLocks noChangeArrowheads="1"/>
          </p:cNvSpPr>
          <p:nvPr/>
        </p:nvSpPr>
        <p:spPr bwMode="gray">
          <a:xfrm flipH="1">
            <a:off x="903730" y="2054218"/>
            <a:ext cx="72671" cy="93691"/>
          </a:xfrm>
          <a:prstGeom prst="ellipse">
            <a:avLst/>
          </a:prstGeom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 useBgFill="1">
        <p:nvSpPr>
          <p:cNvPr id="111" name="Freeform 51"/>
          <p:cNvSpPr>
            <a:spLocks/>
          </p:cNvSpPr>
          <p:nvPr/>
        </p:nvSpPr>
        <p:spPr bwMode="gray">
          <a:xfrm>
            <a:off x="1073781" y="2135900"/>
            <a:ext cx="259823" cy="342232"/>
          </a:xfrm>
          <a:custGeom>
            <a:avLst/>
            <a:gdLst/>
            <a:ahLst/>
            <a:cxnLst>
              <a:cxn ang="0">
                <a:pos x="1100" y="0"/>
              </a:cxn>
              <a:cxn ang="0">
                <a:pos x="1316" y="180"/>
              </a:cxn>
              <a:cxn ang="0">
                <a:pos x="1508" y="6"/>
              </a:cxn>
              <a:cxn ang="0">
                <a:pos x="2504" y="0"/>
              </a:cxn>
              <a:cxn ang="0">
                <a:pos x="2610" y="146"/>
              </a:cxn>
              <a:cxn ang="0">
                <a:pos x="2492" y="312"/>
              </a:cxn>
              <a:cxn ang="0">
                <a:pos x="1716" y="312"/>
              </a:cxn>
              <a:cxn ang="0">
                <a:pos x="1985" y="1350"/>
              </a:cxn>
              <a:cxn ang="0">
                <a:pos x="1805" y="1401"/>
              </a:cxn>
              <a:cxn ang="0">
                <a:pos x="2093" y="2328"/>
              </a:cxn>
              <a:cxn ang="0">
                <a:pos x="2030" y="2598"/>
              </a:cxn>
              <a:cxn ang="0">
                <a:pos x="1778" y="2406"/>
              </a:cxn>
              <a:cxn ang="0">
                <a:pos x="1436" y="1476"/>
              </a:cxn>
              <a:cxn ang="0">
                <a:pos x="1136" y="1476"/>
              </a:cxn>
              <a:cxn ang="0">
                <a:pos x="842" y="2412"/>
              </a:cxn>
              <a:cxn ang="0">
                <a:pos x="635" y="2595"/>
              </a:cxn>
              <a:cxn ang="0">
                <a:pos x="545" y="2316"/>
              </a:cxn>
              <a:cxn ang="0">
                <a:pos x="797" y="1416"/>
              </a:cxn>
              <a:cxn ang="0">
                <a:pos x="602" y="1368"/>
              </a:cxn>
              <a:cxn ang="0">
                <a:pos x="906" y="310"/>
              </a:cxn>
              <a:cxn ang="0">
                <a:pos x="148" y="310"/>
              </a:cxn>
              <a:cxn ang="0">
                <a:pos x="2" y="174"/>
              </a:cxn>
              <a:cxn ang="0">
                <a:pos x="148" y="2"/>
              </a:cxn>
              <a:cxn ang="0">
                <a:pos x="1100" y="0"/>
              </a:cxn>
            </a:cxnLst>
            <a:rect l="0" t="0" r="r" b="b"/>
            <a:pathLst>
              <a:path w="2614" h="2628">
                <a:moveTo>
                  <a:pt x="1100" y="0"/>
                </a:moveTo>
                <a:cubicBezTo>
                  <a:pt x="1120" y="78"/>
                  <a:pt x="1193" y="183"/>
                  <a:pt x="1316" y="180"/>
                </a:cubicBezTo>
                <a:cubicBezTo>
                  <a:pt x="1439" y="177"/>
                  <a:pt x="1472" y="84"/>
                  <a:pt x="1508" y="6"/>
                </a:cubicBezTo>
                <a:cubicBezTo>
                  <a:pt x="2036" y="6"/>
                  <a:pt x="2504" y="0"/>
                  <a:pt x="2504" y="0"/>
                </a:cubicBezTo>
                <a:cubicBezTo>
                  <a:pt x="2576" y="4"/>
                  <a:pt x="2612" y="94"/>
                  <a:pt x="2610" y="146"/>
                </a:cubicBezTo>
                <a:cubicBezTo>
                  <a:pt x="2610" y="194"/>
                  <a:pt x="2614" y="294"/>
                  <a:pt x="2492" y="312"/>
                </a:cubicBezTo>
                <a:cubicBezTo>
                  <a:pt x="2104" y="312"/>
                  <a:pt x="1716" y="312"/>
                  <a:pt x="1716" y="312"/>
                </a:cubicBezTo>
                <a:lnTo>
                  <a:pt x="1985" y="1350"/>
                </a:lnTo>
                <a:lnTo>
                  <a:pt x="1805" y="1401"/>
                </a:lnTo>
                <a:lnTo>
                  <a:pt x="2093" y="2328"/>
                </a:lnTo>
                <a:cubicBezTo>
                  <a:pt x="2126" y="2457"/>
                  <a:pt x="2117" y="2547"/>
                  <a:pt x="2030" y="2598"/>
                </a:cubicBezTo>
                <a:cubicBezTo>
                  <a:pt x="1919" y="2628"/>
                  <a:pt x="1834" y="2552"/>
                  <a:pt x="1778" y="2406"/>
                </a:cubicBezTo>
                <a:cubicBezTo>
                  <a:pt x="1679" y="2219"/>
                  <a:pt x="1507" y="1628"/>
                  <a:pt x="1436" y="1476"/>
                </a:cubicBezTo>
                <a:lnTo>
                  <a:pt x="1136" y="1476"/>
                </a:lnTo>
                <a:cubicBezTo>
                  <a:pt x="1070" y="1668"/>
                  <a:pt x="926" y="2226"/>
                  <a:pt x="842" y="2412"/>
                </a:cubicBezTo>
                <a:cubicBezTo>
                  <a:pt x="802" y="2524"/>
                  <a:pt x="728" y="2616"/>
                  <a:pt x="635" y="2595"/>
                </a:cubicBezTo>
                <a:cubicBezTo>
                  <a:pt x="571" y="2563"/>
                  <a:pt x="488" y="2532"/>
                  <a:pt x="545" y="2316"/>
                </a:cubicBezTo>
                <a:lnTo>
                  <a:pt x="797" y="1416"/>
                </a:lnTo>
                <a:lnTo>
                  <a:pt x="602" y="1368"/>
                </a:lnTo>
                <a:lnTo>
                  <a:pt x="906" y="310"/>
                </a:lnTo>
                <a:lnTo>
                  <a:pt x="148" y="310"/>
                </a:lnTo>
                <a:cubicBezTo>
                  <a:pt x="48" y="304"/>
                  <a:pt x="7" y="226"/>
                  <a:pt x="2" y="174"/>
                </a:cubicBezTo>
                <a:cubicBezTo>
                  <a:pt x="0" y="118"/>
                  <a:pt x="20" y="0"/>
                  <a:pt x="148" y="2"/>
                </a:cubicBezTo>
                <a:cubicBezTo>
                  <a:pt x="342" y="2"/>
                  <a:pt x="1160" y="0"/>
                  <a:pt x="1100" y="0"/>
                </a:cubicBezTo>
                <a:close/>
              </a:path>
            </a:pathLst>
          </a:custGeom>
          <a:ln w="19050" cmpd="sng">
            <a:noFill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 useBgFill="1">
        <p:nvSpPr>
          <p:cNvPr id="112" name="Oval 52"/>
          <p:cNvSpPr>
            <a:spLocks noChangeArrowheads="1"/>
          </p:cNvSpPr>
          <p:nvPr/>
        </p:nvSpPr>
        <p:spPr bwMode="gray">
          <a:xfrm>
            <a:off x="1164411" y="2064020"/>
            <a:ext cx="68689" cy="88486"/>
          </a:xfrm>
          <a:prstGeom prst="ellipse">
            <a:avLst/>
          </a:prstGeom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32" name="제목 15"/>
          <p:cNvSpPr txBox="1">
            <a:spLocks/>
          </p:cNvSpPr>
          <p:nvPr/>
        </p:nvSpPr>
        <p:spPr>
          <a:xfrm>
            <a:off x="1398466" y="1071546"/>
            <a:ext cx="4030790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현 황 조 사</a:t>
            </a:r>
            <a:endParaRPr lang="ko-KR" altLang="en-US" sz="24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714876" y="3143248"/>
            <a:ext cx="35004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대지위치 및 주변현황</a:t>
            </a:r>
          </a:p>
        </p:txBody>
      </p:sp>
      <p:sp>
        <p:nvSpPr>
          <p:cNvPr id="50" name="Oval 16"/>
          <p:cNvSpPr>
            <a:spLocks noChangeAspect="1" noChangeArrowheads="1"/>
          </p:cNvSpPr>
          <p:nvPr/>
        </p:nvSpPr>
        <p:spPr bwMode="auto">
          <a:xfrm>
            <a:off x="4143372" y="3161304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51" name="TextBox 37"/>
          <p:cNvSpPr txBox="1">
            <a:spLocks noChangeArrowheads="1"/>
          </p:cNvSpPr>
          <p:nvPr/>
        </p:nvSpPr>
        <p:spPr bwMode="auto">
          <a:xfrm>
            <a:off x="4234241" y="3264099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 smtClean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1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714876" y="3786190"/>
            <a:ext cx="25003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현 장 사 진</a:t>
            </a:r>
          </a:p>
        </p:txBody>
      </p:sp>
      <p:sp>
        <p:nvSpPr>
          <p:cNvPr id="53" name="Oval 16"/>
          <p:cNvSpPr>
            <a:spLocks noChangeAspect="1" noChangeArrowheads="1"/>
          </p:cNvSpPr>
          <p:nvPr/>
        </p:nvSpPr>
        <p:spPr bwMode="auto">
          <a:xfrm>
            <a:off x="4143372" y="3804246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59" name="TextBox 37"/>
          <p:cNvSpPr txBox="1">
            <a:spLocks noChangeArrowheads="1"/>
          </p:cNvSpPr>
          <p:nvPr/>
        </p:nvSpPr>
        <p:spPr bwMode="auto">
          <a:xfrm>
            <a:off x="4234241" y="3907041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 smtClean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2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714876" y="4446272"/>
            <a:ext cx="25003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 분포도</a:t>
            </a:r>
          </a:p>
        </p:txBody>
      </p:sp>
      <p:sp>
        <p:nvSpPr>
          <p:cNvPr id="22" name="Oval 16"/>
          <p:cNvSpPr>
            <a:spLocks noChangeAspect="1" noChangeArrowheads="1"/>
          </p:cNvSpPr>
          <p:nvPr/>
        </p:nvSpPr>
        <p:spPr bwMode="auto">
          <a:xfrm>
            <a:off x="4143372" y="4464328"/>
            <a:ext cx="466879" cy="465059"/>
          </a:xfrm>
          <a:prstGeom prst="ellipse">
            <a:avLst/>
          </a:prstGeom>
          <a:solidFill>
            <a:schemeClr val="bg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 wrap="none" lIns="91002" tIns="45500" rIns="91002" bIns="45500" anchor="ctr"/>
          <a:lstStyle/>
          <a:p>
            <a:pPr>
              <a:lnSpc>
                <a:spcPct val="70000"/>
              </a:lnSpc>
              <a:spcBef>
                <a:spcPct val="50000"/>
              </a:spcBef>
            </a:pPr>
            <a:endParaRPr lang="ko-KR" altLang="en-US"/>
          </a:p>
        </p:txBody>
      </p:sp>
      <p:sp>
        <p:nvSpPr>
          <p:cNvPr id="23" name="TextBox 37"/>
          <p:cNvSpPr txBox="1">
            <a:spLocks noChangeArrowheads="1"/>
          </p:cNvSpPr>
          <p:nvPr/>
        </p:nvSpPr>
        <p:spPr bwMode="auto">
          <a:xfrm>
            <a:off x="4234241" y="4567123"/>
            <a:ext cx="2663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ko-KR" sz="2000" b="1" spc="100" dirty="0">
                <a:solidFill>
                  <a:srgbClr val="FF0000"/>
                </a:solidFill>
                <a:latin typeface="한컴 솔잎 M" pitchFamily="18" charset="-127"/>
                <a:ea typeface="한컴 솔잎 M" pitchFamily="18" charset="-127"/>
                <a:cs typeface="+mj-cs"/>
              </a:rPr>
              <a:t>3</a:t>
            </a:r>
            <a:endParaRPr lang="ko-KR" altLang="en-US" sz="2000" b="1" spc="100" dirty="0" smtClean="0">
              <a:solidFill>
                <a:srgbClr val="FF0000"/>
              </a:solidFill>
              <a:latin typeface="한컴 솔잎 M" pitchFamily="18" charset="-127"/>
              <a:ea typeface="한컴 솔잎 M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대지 위치 및 주변현황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556791"/>
            <a:ext cx="7096125" cy="4752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현장사진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본관동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 smtClean="0">
              <a:solidFill>
                <a:schemeClr val="tx2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0" name="AutoShape 6"/>
          <p:cNvSpPr>
            <a:spLocks noChangeArrowheads="1"/>
          </p:cNvSpPr>
          <p:nvPr/>
        </p:nvSpPr>
        <p:spPr bwMode="gray">
          <a:xfrm>
            <a:off x="577008" y="3929066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후관동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cs typeface="+mj-cs"/>
              </a:rPr>
              <a:t>2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 과학실 천정 </a:t>
            </a:r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석면텍스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gray">
          <a:xfrm>
            <a:off x="5004009" y="3929066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후관동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 복도 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천정 </a:t>
            </a:r>
            <a:r>
              <a:rPr lang="ko-KR" altLang="en-US" sz="1300" spc="100" dirty="0" err="1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석면텍스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gray">
          <a:xfrm>
            <a:off x="577008" y="1357298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본관동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 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복도 천정 </a:t>
            </a:r>
            <a:r>
              <a:rPr lang="ko-KR" altLang="en-US" sz="1300" spc="100" dirty="0" err="1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석면텍스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AutoShape 6"/>
          <p:cNvSpPr>
            <a:spLocks noChangeArrowheads="1"/>
          </p:cNvSpPr>
          <p:nvPr/>
        </p:nvSpPr>
        <p:spPr bwMode="gray">
          <a:xfrm>
            <a:off x="5000628" y="1356752"/>
            <a:ext cx="3600000" cy="366712"/>
          </a:xfrm>
          <a:prstGeom prst="roundRect">
            <a:avLst>
              <a:gd name="adj" fmla="val 0"/>
            </a:avLst>
          </a:prstGeom>
          <a:solidFill>
            <a:srgbClr val="F58D71">
              <a:alpha val="8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본관동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층 교실 </a:t>
            </a:r>
            <a:r>
              <a:rPr lang="ko-KR" altLang="en-US" sz="1300" spc="1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천정 </a:t>
            </a:r>
            <a:r>
              <a:rPr lang="ko-KR" altLang="en-US" sz="1300" spc="100" dirty="0" err="1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석면텍스</a:t>
            </a:r>
            <a:endParaRPr lang="ko-KR" altLang="en-US" sz="1300" spc="1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gray">
          <a:xfrm>
            <a:off x="5029539" y="4375153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gray">
          <a:xfrm>
            <a:off x="602538" y="4375153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gray">
          <a:xfrm>
            <a:off x="5026158" y="1802839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gray">
          <a:xfrm>
            <a:off x="602538" y="1803385"/>
            <a:ext cx="3553058" cy="19828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6" y="1937469"/>
            <a:ext cx="3210150" cy="177813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48" y="1921573"/>
            <a:ext cx="3240360" cy="17728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0" y="4475948"/>
            <a:ext cx="3275856" cy="178121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21" y="4499762"/>
            <a:ext cx="3348613" cy="16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제목 15"/>
          <p:cNvSpPr txBox="1">
            <a:spLocks/>
          </p:cNvSpPr>
          <p:nvPr/>
        </p:nvSpPr>
        <p:spPr>
          <a:xfrm>
            <a:off x="898400" y="857232"/>
            <a:ext cx="4530856" cy="42862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석면철거 범위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(</a:t>
            </a:r>
            <a:r>
              <a:rPr lang="ko-KR" altLang="en-US" sz="2000" b="1" spc="100" dirty="0" err="1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본관동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1</a:t>
            </a:r>
            <a:r>
              <a:rPr lang="ko-KR" altLang="en-US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층</a:t>
            </a:r>
            <a:r>
              <a:rPr lang="en-US" altLang="ko-KR" sz="2000" b="1" spc="100" dirty="0" smtClean="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  <a:cs typeface="+mj-cs"/>
              </a:rPr>
              <a:t>)</a:t>
            </a:r>
            <a:endParaRPr lang="ko-KR" altLang="en-US" sz="2000" b="1" spc="100" dirty="0">
              <a:solidFill>
                <a:schemeClr val="tx2"/>
              </a:solidFill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2" name="Group 597"/>
          <p:cNvGrpSpPr>
            <a:grpSpLocks/>
          </p:cNvGrpSpPr>
          <p:nvPr/>
        </p:nvGrpSpPr>
        <p:grpSpPr bwMode="auto">
          <a:xfrm>
            <a:off x="428596" y="968338"/>
            <a:ext cx="357190" cy="264254"/>
            <a:chOff x="4719" y="3288"/>
            <a:chExt cx="542" cy="344"/>
          </a:xfrm>
        </p:grpSpPr>
        <p:sp>
          <p:nvSpPr>
            <p:cNvPr id="41" name="Freeform 598"/>
            <p:cNvSpPr>
              <a:spLocks/>
            </p:cNvSpPr>
            <p:nvPr/>
          </p:nvSpPr>
          <p:spPr bwMode="gray">
            <a:xfrm flipH="1">
              <a:off x="4719" y="3358"/>
              <a:ext cx="273" cy="274"/>
            </a:xfrm>
            <a:custGeom>
              <a:avLst/>
              <a:gdLst/>
              <a:ahLst/>
              <a:cxnLst>
                <a:cxn ang="0">
                  <a:pos x="1176" y="0"/>
                </a:cxn>
                <a:cxn ang="0">
                  <a:pos x="1316" y="180"/>
                </a:cxn>
                <a:cxn ang="0">
                  <a:pos x="1448" y="0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2180" y="2278"/>
                </a:cxn>
                <a:cxn ang="0">
                  <a:pos x="2048" y="2586"/>
                </a:cxn>
                <a:cxn ang="0">
                  <a:pos x="1770" y="2454"/>
                </a:cxn>
                <a:cxn ang="0">
                  <a:pos x="1592" y="1864"/>
                </a:cxn>
                <a:cxn ang="0">
                  <a:pos x="1304" y="1494"/>
                </a:cxn>
                <a:cxn ang="0">
                  <a:pos x="1006" y="1888"/>
                </a:cxn>
                <a:cxn ang="0">
                  <a:pos x="856" y="2396"/>
                </a:cxn>
                <a:cxn ang="0">
                  <a:pos x="570" y="2596"/>
                </a:cxn>
                <a:cxn ang="0">
                  <a:pos x="440" y="2256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76" y="0"/>
                </a:cxn>
              </a:cxnLst>
              <a:rect l="0" t="0" r="r" b="b"/>
              <a:pathLst>
                <a:path w="2614" h="2630">
                  <a:moveTo>
                    <a:pt x="1176" y="0"/>
                  </a:moveTo>
                  <a:cubicBezTo>
                    <a:pt x="1196" y="78"/>
                    <a:pt x="1274" y="182"/>
                    <a:pt x="1316" y="180"/>
                  </a:cubicBezTo>
                  <a:cubicBezTo>
                    <a:pt x="1358" y="178"/>
                    <a:pt x="1412" y="78"/>
                    <a:pt x="1448" y="0"/>
                  </a:cubicBezTo>
                  <a:cubicBezTo>
                    <a:pt x="1976" y="0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2180" y="2278"/>
                  </a:lnTo>
                  <a:cubicBezTo>
                    <a:pt x="2210" y="2506"/>
                    <a:pt x="2116" y="2574"/>
                    <a:pt x="2048" y="2586"/>
                  </a:cubicBezTo>
                  <a:cubicBezTo>
                    <a:pt x="1982" y="2614"/>
                    <a:pt x="1826" y="2600"/>
                    <a:pt x="1770" y="2454"/>
                  </a:cubicBezTo>
                  <a:cubicBezTo>
                    <a:pt x="1681" y="2159"/>
                    <a:pt x="1592" y="1864"/>
                    <a:pt x="1592" y="1864"/>
                  </a:cubicBezTo>
                  <a:cubicBezTo>
                    <a:pt x="1520" y="1604"/>
                    <a:pt x="1380" y="1490"/>
                    <a:pt x="1304" y="1494"/>
                  </a:cubicBezTo>
                  <a:cubicBezTo>
                    <a:pt x="1164" y="1510"/>
                    <a:pt x="1062" y="1698"/>
                    <a:pt x="1006" y="1888"/>
                  </a:cubicBezTo>
                  <a:cubicBezTo>
                    <a:pt x="910" y="2176"/>
                    <a:pt x="900" y="2302"/>
                    <a:pt x="856" y="2396"/>
                  </a:cubicBezTo>
                  <a:cubicBezTo>
                    <a:pt x="816" y="2508"/>
                    <a:pt x="720" y="2630"/>
                    <a:pt x="570" y="2596"/>
                  </a:cubicBezTo>
                  <a:cubicBezTo>
                    <a:pt x="506" y="2564"/>
                    <a:pt x="376" y="2548"/>
                    <a:pt x="440" y="2256"/>
                  </a:cubicBez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7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Oval 599"/>
            <p:cNvSpPr>
              <a:spLocks noChangeArrowheads="1"/>
            </p:cNvSpPr>
            <p:nvPr/>
          </p:nvSpPr>
          <p:spPr bwMode="gray">
            <a:xfrm flipH="1">
              <a:off x="4818" y="3288"/>
              <a:ext cx="73" cy="72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Freeform 600"/>
            <p:cNvSpPr>
              <a:spLocks/>
            </p:cNvSpPr>
            <p:nvPr/>
          </p:nvSpPr>
          <p:spPr bwMode="gray">
            <a:xfrm>
              <a:off x="5000" y="3363"/>
              <a:ext cx="261" cy="263"/>
            </a:xfrm>
            <a:custGeom>
              <a:avLst/>
              <a:gdLst/>
              <a:ahLst/>
              <a:cxnLst>
                <a:cxn ang="0">
                  <a:pos x="1100" y="0"/>
                </a:cxn>
                <a:cxn ang="0">
                  <a:pos x="1316" y="180"/>
                </a:cxn>
                <a:cxn ang="0">
                  <a:pos x="1508" y="6"/>
                </a:cxn>
                <a:cxn ang="0">
                  <a:pos x="2504" y="0"/>
                </a:cxn>
                <a:cxn ang="0">
                  <a:pos x="2610" y="146"/>
                </a:cxn>
                <a:cxn ang="0">
                  <a:pos x="2492" y="312"/>
                </a:cxn>
                <a:cxn ang="0">
                  <a:pos x="1716" y="312"/>
                </a:cxn>
                <a:cxn ang="0">
                  <a:pos x="1985" y="1350"/>
                </a:cxn>
                <a:cxn ang="0">
                  <a:pos x="1805" y="1401"/>
                </a:cxn>
                <a:cxn ang="0">
                  <a:pos x="2093" y="2328"/>
                </a:cxn>
                <a:cxn ang="0">
                  <a:pos x="2030" y="2598"/>
                </a:cxn>
                <a:cxn ang="0">
                  <a:pos x="1778" y="2406"/>
                </a:cxn>
                <a:cxn ang="0">
                  <a:pos x="1436" y="1476"/>
                </a:cxn>
                <a:cxn ang="0">
                  <a:pos x="1136" y="1476"/>
                </a:cxn>
                <a:cxn ang="0">
                  <a:pos x="842" y="2412"/>
                </a:cxn>
                <a:cxn ang="0">
                  <a:pos x="635" y="2595"/>
                </a:cxn>
                <a:cxn ang="0">
                  <a:pos x="545" y="2316"/>
                </a:cxn>
                <a:cxn ang="0">
                  <a:pos x="797" y="1416"/>
                </a:cxn>
                <a:cxn ang="0">
                  <a:pos x="602" y="1368"/>
                </a:cxn>
                <a:cxn ang="0">
                  <a:pos x="906" y="310"/>
                </a:cxn>
                <a:cxn ang="0">
                  <a:pos x="148" y="310"/>
                </a:cxn>
                <a:cxn ang="0">
                  <a:pos x="2" y="174"/>
                </a:cxn>
                <a:cxn ang="0">
                  <a:pos x="148" y="2"/>
                </a:cxn>
                <a:cxn ang="0">
                  <a:pos x="1100" y="0"/>
                </a:cxn>
              </a:cxnLst>
              <a:rect l="0" t="0" r="r" b="b"/>
              <a:pathLst>
                <a:path w="2614" h="2628">
                  <a:moveTo>
                    <a:pt x="1100" y="0"/>
                  </a:moveTo>
                  <a:cubicBezTo>
                    <a:pt x="1120" y="78"/>
                    <a:pt x="1193" y="183"/>
                    <a:pt x="1316" y="180"/>
                  </a:cubicBezTo>
                  <a:cubicBezTo>
                    <a:pt x="1439" y="177"/>
                    <a:pt x="1472" y="84"/>
                    <a:pt x="1508" y="6"/>
                  </a:cubicBezTo>
                  <a:cubicBezTo>
                    <a:pt x="2036" y="6"/>
                    <a:pt x="2504" y="0"/>
                    <a:pt x="2504" y="0"/>
                  </a:cubicBezTo>
                  <a:cubicBezTo>
                    <a:pt x="2576" y="4"/>
                    <a:pt x="2612" y="94"/>
                    <a:pt x="2610" y="146"/>
                  </a:cubicBezTo>
                  <a:cubicBezTo>
                    <a:pt x="2610" y="194"/>
                    <a:pt x="2614" y="294"/>
                    <a:pt x="2492" y="312"/>
                  </a:cubicBezTo>
                  <a:cubicBezTo>
                    <a:pt x="2104" y="312"/>
                    <a:pt x="1716" y="312"/>
                    <a:pt x="1716" y="312"/>
                  </a:cubicBezTo>
                  <a:lnTo>
                    <a:pt x="1985" y="1350"/>
                  </a:lnTo>
                  <a:lnTo>
                    <a:pt x="1805" y="1401"/>
                  </a:lnTo>
                  <a:lnTo>
                    <a:pt x="2093" y="2328"/>
                  </a:lnTo>
                  <a:cubicBezTo>
                    <a:pt x="2126" y="2457"/>
                    <a:pt x="2117" y="2547"/>
                    <a:pt x="2030" y="2598"/>
                  </a:cubicBezTo>
                  <a:cubicBezTo>
                    <a:pt x="1919" y="2628"/>
                    <a:pt x="1834" y="2552"/>
                    <a:pt x="1778" y="2406"/>
                  </a:cubicBezTo>
                  <a:cubicBezTo>
                    <a:pt x="1679" y="2219"/>
                    <a:pt x="1507" y="1628"/>
                    <a:pt x="1436" y="1476"/>
                  </a:cubicBezTo>
                  <a:lnTo>
                    <a:pt x="1136" y="1476"/>
                  </a:lnTo>
                  <a:cubicBezTo>
                    <a:pt x="1070" y="1668"/>
                    <a:pt x="926" y="2226"/>
                    <a:pt x="842" y="2412"/>
                  </a:cubicBezTo>
                  <a:cubicBezTo>
                    <a:pt x="802" y="2524"/>
                    <a:pt x="728" y="2616"/>
                    <a:pt x="635" y="2595"/>
                  </a:cubicBezTo>
                  <a:cubicBezTo>
                    <a:pt x="571" y="2563"/>
                    <a:pt x="488" y="2532"/>
                    <a:pt x="545" y="2316"/>
                  </a:cubicBezTo>
                  <a:lnTo>
                    <a:pt x="797" y="1416"/>
                  </a:lnTo>
                  <a:lnTo>
                    <a:pt x="602" y="1368"/>
                  </a:lnTo>
                  <a:lnTo>
                    <a:pt x="906" y="310"/>
                  </a:lnTo>
                  <a:lnTo>
                    <a:pt x="148" y="310"/>
                  </a:lnTo>
                  <a:cubicBezTo>
                    <a:pt x="48" y="304"/>
                    <a:pt x="7" y="226"/>
                    <a:pt x="2" y="174"/>
                  </a:cubicBezTo>
                  <a:cubicBezTo>
                    <a:pt x="0" y="118"/>
                    <a:pt x="20" y="0"/>
                    <a:pt x="148" y="2"/>
                  </a:cubicBezTo>
                  <a:cubicBezTo>
                    <a:pt x="342" y="2"/>
                    <a:pt x="1160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Oval 601"/>
            <p:cNvSpPr>
              <a:spLocks noChangeArrowheads="1"/>
            </p:cNvSpPr>
            <p:nvPr/>
          </p:nvSpPr>
          <p:spPr bwMode="gray">
            <a:xfrm>
              <a:off x="5097" y="3297"/>
              <a:ext cx="69" cy="6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00" y="1988840"/>
            <a:ext cx="7778056" cy="35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5380</TotalTime>
  <Words>973</Words>
  <Application>Microsoft Office PowerPoint</Application>
  <PresentationFormat>화면 슬라이드 쇼(4:3)</PresentationFormat>
  <Paragraphs>216</Paragraphs>
  <Slides>44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64" baseType="lpstr">
      <vt:lpstr>HY강B</vt:lpstr>
      <vt:lpstr>HY견고딕</vt:lpstr>
      <vt:lpstr>HY나무B</vt:lpstr>
      <vt:lpstr>HY얕은샘물M</vt:lpstr>
      <vt:lpstr>HY울릉도M</vt:lpstr>
      <vt:lpstr>HY헤드라인M</vt:lpstr>
      <vt:lpstr>견고딕</vt:lpstr>
      <vt:lpstr>굴림</vt:lpstr>
      <vt:lpstr>맑은 고딕</vt:lpstr>
      <vt:lpstr>바른돋움 1</vt:lpstr>
      <vt:lpstr>한컴 솔잎 B</vt:lpstr>
      <vt:lpstr>한컴 솔잎 M</vt:lpstr>
      <vt:lpstr>한컴 윤고딕 230</vt:lpstr>
      <vt:lpstr>함초롬바탕</vt:lpstr>
      <vt:lpstr>Arial</vt:lpstr>
      <vt:lpstr>Candara</vt:lpstr>
      <vt:lpstr>Tw Cen MT</vt:lpstr>
      <vt:lpstr>Wingdings</vt:lpstr>
      <vt:lpstr>Wingdings 2</vt:lpstr>
      <vt:lpstr>가을</vt:lpstr>
      <vt:lpstr>숭의과학기술고등학교 석면텍스 교체공사</vt:lpstr>
      <vt:lpstr>PowerPoint 프레젠테이션</vt:lpstr>
      <vt:lpstr>PowerPoint 프레젠테이션</vt:lpstr>
      <vt:lpstr>PowerPoint 프레젠테이션</vt:lpstr>
      <vt:lpstr>사 업 일 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pc</dc:creator>
  <cp:lastModifiedBy>교사용</cp:lastModifiedBy>
  <cp:revision>496</cp:revision>
  <cp:lastPrinted>2017-12-19T03:54:17Z</cp:lastPrinted>
  <dcterms:created xsi:type="dcterms:W3CDTF">2014-03-19T07:48:10Z</dcterms:created>
  <dcterms:modified xsi:type="dcterms:W3CDTF">2020-12-09T00:55:50Z</dcterms:modified>
</cp:coreProperties>
</file>